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theme/themeOverride3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82" r:id="rId1"/>
  </p:sldMasterIdLst>
  <p:notesMasterIdLst>
    <p:notesMasterId r:id="rId25"/>
  </p:notesMasterIdLst>
  <p:sldIdLst>
    <p:sldId id="381" r:id="rId2"/>
    <p:sldId id="343" r:id="rId3"/>
    <p:sldId id="344" r:id="rId4"/>
    <p:sldId id="362" r:id="rId5"/>
    <p:sldId id="277" r:id="rId6"/>
    <p:sldId id="379" r:id="rId7"/>
    <p:sldId id="380" r:id="rId8"/>
    <p:sldId id="376" r:id="rId9"/>
    <p:sldId id="377" r:id="rId10"/>
    <p:sldId id="378" r:id="rId11"/>
    <p:sldId id="349" r:id="rId12"/>
    <p:sldId id="363" r:id="rId13"/>
    <p:sldId id="371" r:id="rId14"/>
    <p:sldId id="372" r:id="rId15"/>
    <p:sldId id="281" r:id="rId16"/>
    <p:sldId id="374" r:id="rId17"/>
    <p:sldId id="375" r:id="rId18"/>
    <p:sldId id="282" r:id="rId19"/>
    <p:sldId id="278" r:id="rId20"/>
    <p:sldId id="366" r:id="rId21"/>
    <p:sldId id="351" r:id="rId22"/>
    <p:sldId id="297" r:id="rId23"/>
    <p:sldId id="382" r:id="rId24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66FF"/>
    <a:srgbClr val="FEA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335" autoAdjust="0"/>
    <p:restoredTop sz="94660"/>
  </p:normalViewPr>
  <p:slideViewPr>
    <p:cSldViewPr>
      <p:cViewPr varScale="1">
        <p:scale>
          <a:sx n="68" d="100"/>
          <a:sy n="68" d="100"/>
        </p:scale>
        <p:origin x="163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ldc\&#1605;&#1580;&#1605;&#1608;&#1593;%20&#1576;&#1575;&#1585;%20&#1587;&#1575;&#1593;&#1578;%20&#1576;&#1607;%20&#1587;&#1575;&#1593;&#1578;%20&#1589;&#1606;&#1575;&#1740;&#1593;\&#1589;&#1606;&#1575;&#1740;&#1593;.XLS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Sheet1!$J$1</c:f>
              <c:strCache>
                <c:ptCount val="1"/>
                <c:pt idx="0">
                  <c:v>پيك روز95</c:v>
                </c:pt>
              </c:strCache>
            </c:strRef>
          </c:tx>
          <c:marker>
            <c:symbol val="none"/>
          </c:marker>
          <c:val>
            <c:numRef>
              <c:f>Sheet1!$J$2:$J$61</c:f>
              <c:numCache>
                <c:formatCode>0</c:formatCode>
                <c:ptCount val="60"/>
                <c:pt idx="0">
                  <c:v>418.8</c:v>
                </c:pt>
                <c:pt idx="1">
                  <c:v>499</c:v>
                </c:pt>
                <c:pt idx="2">
                  <c:v>457.70000000000005</c:v>
                </c:pt>
                <c:pt idx="3">
                  <c:v>499</c:v>
                </c:pt>
                <c:pt idx="4">
                  <c:v>580</c:v>
                </c:pt>
                <c:pt idx="5">
                  <c:v>480.1</c:v>
                </c:pt>
                <c:pt idx="6">
                  <c:v>588</c:v>
                </c:pt>
                <c:pt idx="7">
                  <c:v>710</c:v>
                </c:pt>
                <c:pt idx="8">
                  <c:v>640</c:v>
                </c:pt>
                <c:pt idx="9">
                  <c:v>681</c:v>
                </c:pt>
                <c:pt idx="10">
                  <c:v>689.4</c:v>
                </c:pt>
                <c:pt idx="11">
                  <c:v>627</c:v>
                </c:pt>
                <c:pt idx="12">
                  <c:v>495</c:v>
                </c:pt>
                <c:pt idx="13">
                  <c:v>747</c:v>
                </c:pt>
                <c:pt idx="14">
                  <c:v>732</c:v>
                </c:pt>
                <c:pt idx="15">
                  <c:v>891.1</c:v>
                </c:pt>
                <c:pt idx="16">
                  <c:v>815</c:v>
                </c:pt>
                <c:pt idx="17">
                  <c:v>892</c:v>
                </c:pt>
                <c:pt idx="18">
                  <c:v>884</c:v>
                </c:pt>
                <c:pt idx="19">
                  <c:v>827</c:v>
                </c:pt>
                <c:pt idx="20">
                  <c:v>926</c:v>
                </c:pt>
                <c:pt idx="21">
                  <c:v>897</c:v>
                </c:pt>
                <c:pt idx="22">
                  <c:v>845</c:v>
                </c:pt>
                <c:pt idx="23">
                  <c:v>899</c:v>
                </c:pt>
                <c:pt idx="24">
                  <c:v>952</c:v>
                </c:pt>
                <c:pt idx="25">
                  <c:v>950.8</c:v>
                </c:pt>
                <c:pt idx="26">
                  <c:v>760</c:v>
                </c:pt>
                <c:pt idx="27">
                  <c:v>947</c:v>
                </c:pt>
                <c:pt idx="28">
                  <c:v>910</c:v>
                </c:pt>
                <c:pt idx="29">
                  <c:v>912</c:v>
                </c:pt>
                <c:pt idx="30">
                  <c:v>900</c:v>
                </c:pt>
                <c:pt idx="31" formatCode="General">
                  <c:v>941</c:v>
                </c:pt>
                <c:pt idx="32" formatCode="General">
                  <c:v>941</c:v>
                </c:pt>
                <c:pt idx="33" formatCode="General">
                  <c:v>749</c:v>
                </c:pt>
                <c:pt idx="34" formatCode="General">
                  <c:v>934</c:v>
                </c:pt>
                <c:pt idx="35" formatCode="General">
                  <c:v>894.4</c:v>
                </c:pt>
                <c:pt idx="36" formatCode="General">
                  <c:v>927</c:v>
                </c:pt>
                <c:pt idx="37" formatCode="General">
                  <c:v>983</c:v>
                </c:pt>
                <c:pt idx="38" formatCode="General">
                  <c:v>970</c:v>
                </c:pt>
                <c:pt idx="39" formatCode="General">
                  <c:v>1018</c:v>
                </c:pt>
                <c:pt idx="40" formatCode="General">
                  <c:v>1018</c:v>
                </c:pt>
                <c:pt idx="41" formatCode="General">
                  <c:v>1039.5</c:v>
                </c:pt>
                <c:pt idx="42" formatCode="General">
                  <c:v>952.10000000000014</c:v>
                </c:pt>
                <c:pt idx="43" formatCode="General">
                  <c:v>1035.6000000000001</c:v>
                </c:pt>
                <c:pt idx="44" formatCode="General">
                  <c:v>899.59999999999991</c:v>
                </c:pt>
                <c:pt idx="45" formatCode="General">
                  <c:v>1039.2</c:v>
                </c:pt>
                <c:pt idx="46" formatCode="General">
                  <c:v>981</c:v>
                </c:pt>
                <c:pt idx="47" formatCode="General">
                  <c:v>924.00000000000011</c:v>
                </c:pt>
                <c:pt idx="48" formatCode="General">
                  <c:v>986.80000000000018</c:v>
                </c:pt>
                <c:pt idx="49" formatCode="General">
                  <c:v>1000.4000000000001</c:v>
                </c:pt>
                <c:pt idx="50" formatCode="General">
                  <c:v>1097.8999999999999</c:v>
                </c:pt>
                <c:pt idx="51" formatCode="General">
                  <c:v>1033.4000000000001</c:v>
                </c:pt>
                <c:pt idx="52" formatCode="General">
                  <c:v>1018.5000000000001</c:v>
                </c:pt>
                <c:pt idx="53" formatCode="General">
                  <c:v>993.00000000000034</c:v>
                </c:pt>
                <c:pt idx="54" formatCode="General">
                  <c:v>906</c:v>
                </c:pt>
                <c:pt idx="55" formatCode="General">
                  <c:v>1030.7999999999997</c:v>
                </c:pt>
                <c:pt idx="56" formatCode="General">
                  <c:v>949.30000000000018</c:v>
                </c:pt>
                <c:pt idx="57" formatCode="General">
                  <c:v>1088.7</c:v>
                </c:pt>
                <c:pt idx="58" formatCode="General">
                  <c:v>1112.0000000000002</c:v>
                </c:pt>
                <c:pt idx="59" formatCode="General">
                  <c:v>1075.1000000000001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FB-4FD0-A1FF-138E429460C3}"/>
            </c:ext>
          </c:extLst>
        </c:ser>
        <c:ser>
          <c:idx val="1"/>
          <c:order val="1"/>
          <c:tx>
            <c:strRef>
              <c:f>Sheet1!$P$1</c:f>
              <c:strCache>
                <c:ptCount val="1"/>
                <c:pt idx="0">
                  <c:v>پيك بارروز96</c:v>
                </c:pt>
              </c:strCache>
            </c:strRef>
          </c:tx>
          <c:marker>
            <c:symbol val="none"/>
          </c:marker>
          <c:dLbls>
            <c:dLbl>
              <c:idx val="56"/>
              <c:layout>
                <c:manualLayout>
                  <c:x val="-4.5060242673759326E-2"/>
                  <c:y val="-1.04454688132022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FB-4FD0-A1FF-138E429460C3}"/>
                </c:ext>
              </c:extLst>
            </c:dLbl>
            <c:dLbl>
              <c:idx val="57"/>
              <c:layout>
                <c:manualLayout>
                  <c:x val="-1.0923695193638625E-2"/>
                  <c:y val="-1.8801843863764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DFB-4FD0-A1FF-138E429460C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Sheet1!$P$2:$P$61</c:f>
              <c:numCache>
                <c:formatCode>General</c:formatCode>
                <c:ptCount val="60"/>
                <c:pt idx="0">
                  <c:v>635.69999999999993</c:v>
                </c:pt>
                <c:pt idx="1">
                  <c:v>580.59999999999991</c:v>
                </c:pt>
                <c:pt idx="2">
                  <c:v>628.80000000000007</c:v>
                </c:pt>
                <c:pt idx="3">
                  <c:v>667.1</c:v>
                </c:pt>
                <c:pt idx="4">
                  <c:v>723.50000000000011</c:v>
                </c:pt>
                <c:pt idx="5">
                  <c:v>780.19999999999993</c:v>
                </c:pt>
                <c:pt idx="6">
                  <c:v>811.9</c:v>
                </c:pt>
                <c:pt idx="7">
                  <c:v>865.3</c:v>
                </c:pt>
                <c:pt idx="8">
                  <c:v>824.59999999999991</c:v>
                </c:pt>
                <c:pt idx="9">
                  <c:v>832.89999999999986</c:v>
                </c:pt>
                <c:pt idx="10">
                  <c:v>791.30000000000007</c:v>
                </c:pt>
                <c:pt idx="11">
                  <c:v>674.7</c:v>
                </c:pt>
                <c:pt idx="12">
                  <c:v>601</c:v>
                </c:pt>
                <c:pt idx="13">
                  <c:v>743.1</c:v>
                </c:pt>
                <c:pt idx="14">
                  <c:v>891.90000000000009</c:v>
                </c:pt>
                <c:pt idx="15">
                  <c:v>953</c:v>
                </c:pt>
                <c:pt idx="16">
                  <c:v>998.2</c:v>
                </c:pt>
                <c:pt idx="17">
                  <c:v>879.09999999999991</c:v>
                </c:pt>
                <c:pt idx="18">
                  <c:v>936.3</c:v>
                </c:pt>
                <c:pt idx="19">
                  <c:v>1094.0999999999999</c:v>
                </c:pt>
                <c:pt idx="20">
                  <c:v>988.2</c:v>
                </c:pt>
                <c:pt idx="21">
                  <c:v>925.7</c:v>
                </c:pt>
                <c:pt idx="22">
                  <c:v>1050.0999999999999</c:v>
                </c:pt>
                <c:pt idx="23">
                  <c:v>1028.3000000000002</c:v>
                </c:pt>
                <c:pt idx="24">
                  <c:v>947.69999999999993</c:v>
                </c:pt>
                <c:pt idx="25">
                  <c:v>1060.9999999999998</c:v>
                </c:pt>
                <c:pt idx="26">
                  <c:v>848.7</c:v>
                </c:pt>
                <c:pt idx="27">
                  <c:v>1024.3</c:v>
                </c:pt>
                <c:pt idx="28">
                  <c:v>1016.9999999999999</c:v>
                </c:pt>
                <c:pt idx="29">
                  <c:v>1046.4000000000001</c:v>
                </c:pt>
                <c:pt idx="30">
                  <c:v>1010.8</c:v>
                </c:pt>
                <c:pt idx="31">
                  <c:v>929.50000000000011</c:v>
                </c:pt>
                <c:pt idx="32">
                  <c:v>1086.0999999999999</c:v>
                </c:pt>
                <c:pt idx="33">
                  <c:v>1056.1000000000001</c:v>
                </c:pt>
                <c:pt idx="34">
                  <c:v>967.90000000000009</c:v>
                </c:pt>
                <c:pt idx="35">
                  <c:v>936.09999999999991</c:v>
                </c:pt>
                <c:pt idx="36">
                  <c:v>1113.2</c:v>
                </c:pt>
                <c:pt idx="37">
                  <c:v>1057.7</c:v>
                </c:pt>
                <c:pt idx="38">
                  <c:v>925.30000000000018</c:v>
                </c:pt>
                <c:pt idx="39">
                  <c:v>1061.7</c:v>
                </c:pt>
                <c:pt idx="40">
                  <c:v>1121.4000000000001</c:v>
                </c:pt>
                <c:pt idx="41">
                  <c:v>1006.3000000000001</c:v>
                </c:pt>
                <c:pt idx="42">
                  <c:v>1039.5</c:v>
                </c:pt>
                <c:pt idx="43">
                  <c:v>1065.3000000000002</c:v>
                </c:pt>
                <c:pt idx="44">
                  <c:v>972.30000000000018</c:v>
                </c:pt>
                <c:pt idx="45">
                  <c:v>1003.2999999999998</c:v>
                </c:pt>
                <c:pt idx="46">
                  <c:v>1063.2000000000003</c:v>
                </c:pt>
                <c:pt idx="47">
                  <c:v>1096.1000000000001</c:v>
                </c:pt>
                <c:pt idx="48">
                  <c:v>1133.5</c:v>
                </c:pt>
                <c:pt idx="49">
                  <c:v>1171.8000000000002</c:v>
                </c:pt>
                <c:pt idx="50">
                  <c:v>1093.7</c:v>
                </c:pt>
                <c:pt idx="51">
                  <c:v>1159.6000000000004</c:v>
                </c:pt>
                <c:pt idx="52">
                  <c:v>946.90000000000009</c:v>
                </c:pt>
                <c:pt idx="53">
                  <c:v>1107.4000000000003</c:v>
                </c:pt>
                <c:pt idx="54">
                  <c:v>1135.9000000000001</c:v>
                </c:pt>
                <c:pt idx="55">
                  <c:v>1122.7000000000003</c:v>
                </c:pt>
                <c:pt idx="56">
                  <c:v>1284.0000000000005</c:v>
                </c:pt>
                <c:pt idx="57">
                  <c:v>1282.5000000000005</c:v>
                </c:pt>
                <c:pt idx="58">
                  <c:v>1133.6000000000001</c:v>
                </c:pt>
                <c:pt idx="59">
                  <c:v>1073.3999999999999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FB-4FD0-A1FF-138E429460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6357760"/>
        <c:axId val="96359552"/>
      </c:lineChart>
      <c:catAx>
        <c:axId val="96357760"/>
        <c:scaling>
          <c:orientation val="minMax"/>
        </c:scaling>
        <c:delete val="0"/>
        <c:axPos val="b"/>
        <c:majorTickMark val="none"/>
        <c:minorTickMark val="none"/>
        <c:tickLblPos val="nextTo"/>
        <c:crossAx val="96359552"/>
        <c:crosses val="autoZero"/>
        <c:auto val="1"/>
        <c:lblAlgn val="ctr"/>
        <c:lblOffset val="100"/>
        <c:noMultiLvlLbl val="0"/>
      </c:catAx>
      <c:valAx>
        <c:axId val="96359552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crossAx val="96357760"/>
        <c:crosses val="autoZero"/>
        <c:crossBetween val="between"/>
      </c:valAx>
      <c:sp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</c:spPr>
    </c:plotArea>
    <c:legend>
      <c:legendPos val="b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8491049727418202"/>
          <c:y val="3.0555555555555555E-2"/>
          <c:w val="0.79807141311784069"/>
          <c:h val="0.90267585301837272"/>
        </c:manualLayout>
      </c:layout>
      <c:lineChart>
        <c:grouping val="standard"/>
        <c:varyColors val="0"/>
        <c:ser>
          <c:idx val="1"/>
          <c:order val="0"/>
          <c:tx>
            <c:v>15خرداد تا15 شهریور</c:v>
          </c:tx>
          <c:spPr>
            <a:ln>
              <a:prstDash val="dashDot"/>
            </a:ln>
          </c:spPr>
          <c:marker>
            <c:symbol val="none"/>
          </c:marker>
          <c:cat>
            <c:numRef>
              <c:f>'95'!$D$1:$AA$1</c:f>
              <c:numCache>
                <c:formatCode>General</c:formatCode>
                <c:ptCount val="24"/>
                <c:pt idx="0">
                  <c:v>24</c:v>
                </c:pt>
                <c:pt idx="1">
                  <c:v>23</c:v>
                </c:pt>
                <c:pt idx="2">
                  <c:v>22</c:v>
                </c:pt>
                <c:pt idx="3">
                  <c:v>21</c:v>
                </c:pt>
                <c:pt idx="4">
                  <c:v>20</c:v>
                </c:pt>
                <c:pt idx="5">
                  <c:v>19</c:v>
                </c:pt>
                <c:pt idx="6">
                  <c:v>18</c:v>
                </c:pt>
                <c:pt idx="7">
                  <c:v>17</c:v>
                </c:pt>
                <c:pt idx="8">
                  <c:v>16</c:v>
                </c:pt>
                <c:pt idx="9">
                  <c:v>15</c:v>
                </c:pt>
                <c:pt idx="10">
                  <c:v>14</c:v>
                </c:pt>
                <c:pt idx="11">
                  <c:v>13</c:v>
                </c:pt>
                <c:pt idx="12">
                  <c:v>12</c:v>
                </c:pt>
                <c:pt idx="13">
                  <c:v>11</c:v>
                </c:pt>
                <c:pt idx="14">
                  <c:v>10</c:v>
                </c:pt>
                <c:pt idx="15">
                  <c:v>9</c:v>
                </c:pt>
                <c:pt idx="16">
                  <c:v>8</c:v>
                </c:pt>
                <c:pt idx="17">
                  <c:v>7</c:v>
                </c:pt>
                <c:pt idx="18">
                  <c:v>6</c:v>
                </c:pt>
                <c:pt idx="19">
                  <c:v>5</c:v>
                </c:pt>
                <c:pt idx="20">
                  <c:v>4</c:v>
                </c:pt>
                <c:pt idx="21">
                  <c:v>3</c:v>
                </c:pt>
                <c:pt idx="22">
                  <c:v>2</c:v>
                </c:pt>
                <c:pt idx="23">
                  <c:v>1</c:v>
                </c:pt>
              </c:numCache>
            </c:numRef>
          </c:cat>
          <c:val>
            <c:numRef>
              <c:f>'95'!$D$370:$AA$370</c:f>
              <c:numCache>
                <c:formatCode>General</c:formatCode>
                <c:ptCount val="24"/>
                <c:pt idx="0">
                  <c:v>322.74255319148949</c:v>
                </c:pt>
                <c:pt idx="1">
                  <c:v>316.89468085106375</c:v>
                </c:pt>
                <c:pt idx="2">
                  <c:v>321.56063829787234</c:v>
                </c:pt>
                <c:pt idx="3">
                  <c:v>317.70000000000005</c:v>
                </c:pt>
                <c:pt idx="4">
                  <c:v>314.35425531914888</c:v>
                </c:pt>
                <c:pt idx="5">
                  <c:v>319.94680851063822</c:v>
                </c:pt>
                <c:pt idx="6">
                  <c:v>315.59148936170214</c:v>
                </c:pt>
                <c:pt idx="7">
                  <c:v>305.41063829787242</c:v>
                </c:pt>
                <c:pt idx="8">
                  <c:v>301.39042553191496</c:v>
                </c:pt>
                <c:pt idx="9">
                  <c:v>298.10851063829779</c:v>
                </c:pt>
                <c:pt idx="10">
                  <c:v>296.51914893617021</c:v>
                </c:pt>
                <c:pt idx="11">
                  <c:v>299.13085106382994</c:v>
                </c:pt>
                <c:pt idx="12">
                  <c:v>305.93723404255331</c:v>
                </c:pt>
                <c:pt idx="13">
                  <c:v>301.15319148936169</c:v>
                </c:pt>
                <c:pt idx="14">
                  <c:v>306.07234042553193</c:v>
                </c:pt>
                <c:pt idx="15">
                  <c:v>303.71382978723409</c:v>
                </c:pt>
                <c:pt idx="16">
                  <c:v>310.42127659574453</c:v>
                </c:pt>
                <c:pt idx="17">
                  <c:v>317.81595744680851</c:v>
                </c:pt>
                <c:pt idx="18">
                  <c:v>323.19255319148942</c:v>
                </c:pt>
                <c:pt idx="19">
                  <c:v>325.68085106382983</c:v>
                </c:pt>
                <c:pt idx="20">
                  <c:v>325.76276595744685</c:v>
                </c:pt>
                <c:pt idx="21">
                  <c:v>322.64574468085112</c:v>
                </c:pt>
                <c:pt idx="22">
                  <c:v>325.01276595744702</c:v>
                </c:pt>
                <c:pt idx="23">
                  <c:v>315.4563829787233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7B-4325-9E43-21564482BA66}"/>
            </c:ext>
          </c:extLst>
        </c:ser>
        <c:ser>
          <c:idx val="0"/>
          <c:order val="1"/>
          <c:tx>
            <c:v>15 فروردین تا15 خرداد</c:v>
          </c:tx>
          <c:spPr>
            <a:ln>
              <a:prstDash val="sysDot"/>
            </a:ln>
          </c:spPr>
          <c:marker>
            <c:symbol val="none"/>
          </c:marker>
          <c:cat>
            <c:numRef>
              <c:f>'95'!$D$1:$AA$1</c:f>
              <c:numCache>
                <c:formatCode>General</c:formatCode>
                <c:ptCount val="24"/>
                <c:pt idx="0">
                  <c:v>24</c:v>
                </c:pt>
                <c:pt idx="1">
                  <c:v>23</c:v>
                </c:pt>
                <c:pt idx="2">
                  <c:v>22</c:v>
                </c:pt>
                <c:pt idx="3">
                  <c:v>21</c:v>
                </c:pt>
                <c:pt idx="4">
                  <c:v>20</c:v>
                </c:pt>
                <c:pt idx="5">
                  <c:v>19</c:v>
                </c:pt>
                <c:pt idx="6">
                  <c:v>18</c:v>
                </c:pt>
                <c:pt idx="7">
                  <c:v>17</c:v>
                </c:pt>
                <c:pt idx="8">
                  <c:v>16</c:v>
                </c:pt>
                <c:pt idx="9">
                  <c:v>15</c:v>
                </c:pt>
                <c:pt idx="10">
                  <c:v>14</c:v>
                </c:pt>
                <c:pt idx="11">
                  <c:v>13</c:v>
                </c:pt>
                <c:pt idx="12">
                  <c:v>12</c:v>
                </c:pt>
                <c:pt idx="13">
                  <c:v>11</c:v>
                </c:pt>
                <c:pt idx="14">
                  <c:v>10</c:v>
                </c:pt>
                <c:pt idx="15">
                  <c:v>9</c:v>
                </c:pt>
                <c:pt idx="16">
                  <c:v>8</c:v>
                </c:pt>
                <c:pt idx="17">
                  <c:v>7</c:v>
                </c:pt>
                <c:pt idx="18">
                  <c:v>6</c:v>
                </c:pt>
                <c:pt idx="19">
                  <c:v>5</c:v>
                </c:pt>
                <c:pt idx="20">
                  <c:v>4</c:v>
                </c:pt>
                <c:pt idx="21">
                  <c:v>3</c:v>
                </c:pt>
                <c:pt idx="22">
                  <c:v>2</c:v>
                </c:pt>
                <c:pt idx="23">
                  <c:v>1</c:v>
                </c:pt>
              </c:numCache>
            </c:numRef>
          </c:cat>
          <c:val>
            <c:numRef>
              <c:f>'95'!$D$369:$AA$369</c:f>
              <c:numCache>
                <c:formatCode>General</c:formatCode>
                <c:ptCount val="24"/>
                <c:pt idx="0">
                  <c:v>296.04920634920632</c:v>
                </c:pt>
                <c:pt idx="1">
                  <c:v>292.26984126984132</c:v>
                </c:pt>
                <c:pt idx="2">
                  <c:v>297.47142857142853</c:v>
                </c:pt>
                <c:pt idx="3">
                  <c:v>293.71746031746039</c:v>
                </c:pt>
                <c:pt idx="4">
                  <c:v>290.43015873015872</c:v>
                </c:pt>
                <c:pt idx="5">
                  <c:v>297.89999999999998</c:v>
                </c:pt>
                <c:pt idx="6">
                  <c:v>290.12380952380943</c:v>
                </c:pt>
                <c:pt idx="7">
                  <c:v>287.17619047619064</c:v>
                </c:pt>
                <c:pt idx="8">
                  <c:v>294.06984126984122</c:v>
                </c:pt>
                <c:pt idx="9">
                  <c:v>288.09365079365085</c:v>
                </c:pt>
                <c:pt idx="10">
                  <c:v>285.95714285714274</c:v>
                </c:pt>
                <c:pt idx="11">
                  <c:v>290.19523809523815</c:v>
                </c:pt>
                <c:pt idx="12">
                  <c:v>285.73174603174584</c:v>
                </c:pt>
                <c:pt idx="13">
                  <c:v>285.13333333333327</c:v>
                </c:pt>
                <c:pt idx="14">
                  <c:v>286.04920634920637</c:v>
                </c:pt>
                <c:pt idx="15">
                  <c:v>282.17142857142858</c:v>
                </c:pt>
                <c:pt idx="16">
                  <c:v>297.32380952380953</c:v>
                </c:pt>
                <c:pt idx="17">
                  <c:v>302.03968253968253</c:v>
                </c:pt>
                <c:pt idx="18">
                  <c:v>309.01587301587296</c:v>
                </c:pt>
                <c:pt idx="19">
                  <c:v>304.48412698412699</c:v>
                </c:pt>
                <c:pt idx="20">
                  <c:v>313.46507936507942</c:v>
                </c:pt>
                <c:pt idx="21">
                  <c:v>306.44920634920635</c:v>
                </c:pt>
                <c:pt idx="22">
                  <c:v>311.79682539682545</c:v>
                </c:pt>
                <c:pt idx="23">
                  <c:v>300.32539682539681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7B-4325-9E43-21564482BA66}"/>
            </c:ext>
          </c:extLst>
        </c:ser>
        <c:ser>
          <c:idx val="2"/>
          <c:order val="2"/>
          <c:tx>
            <c:v>آبان و آذر</c:v>
          </c:tx>
          <c:spPr>
            <a:ln w="44450" cmpd="sng"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a:ln>
          </c:spPr>
          <c:marker>
            <c:symbol val="none"/>
          </c:marker>
          <c:cat>
            <c:numRef>
              <c:f>'95'!$D$1:$AA$1</c:f>
              <c:numCache>
                <c:formatCode>General</c:formatCode>
                <c:ptCount val="24"/>
                <c:pt idx="0">
                  <c:v>24</c:v>
                </c:pt>
                <c:pt idx="1">
                  <c:v>23</c:v>
                </c:pt>
                <c:pt idx="2">
                  <c:v>22</c:v>
                </c:pt>
                <c:pt idx="3">
                  <c:v>21</c:v>
                </c:pt>
                <c:pt idx="4">
                  <c:v>20</c:v>
                </c:pt>
                <c:pt idx="5">
                  <c:v>19</c:v>
                </c:pt>
                <c:pt idx="6">
                  <c:v>18</c:v>
                </c:pt>
                <c:pt idx="7">
                  <c:v>17</c:v>
                </c:pt>
                <c:pt idx="8">
                  <c:v>16</c:v>
                </c:pt>
                <c:pt idx="9">
                  <c:v>15</c:v>
                </c:pt>
                <c:pt idx="10">
                  <c:v>14</c:v>
                </c:pt>
                <c:pt idx="11">
                  <c:v>13</c:v>
                </c:pt>
                <c:pt idx="12">
                  <c:v>12</c:v>
                </c:pt>
                <c:pt idx="13">
                  <c:v>11</c:v>
                </c:pt>
                <c:pt idx="14">
                  <c:v>10</c:v>
                </c:pt>
                <c:pt idx="15">
                  <c:v>9</c:v>
                </c:pt>
                <c:pt idx="16">
                  <c:v>8</c:v>
                </c:pt>
                <c:pt idx="17">
                  <c:v>7</c:v>
                </c:pt>
                <c:pt idx="18">
                  <c:v>6</c:v>
                </c:pt>
                <c:pt idx="19">
                  <c:v>5</c:v>
                </c:pt>
                <c:pt idx="20">
                  <c:v>4</c:v>
                </c:pt>
                <c:pt idx="21">
                  <c:v>3</c:v>
                </c:pt>
                <c:pt idx="22">
                  <c:v>2</c:v>
                </c:pt>
                <c:pt idx="23">
                  <c:v>1</c:v>
                </c:pt>
              </c:numCache>
            </c:numRef>
          </c:cat>
          <c:val>
            <c:numRef>
              <c:f>'95'!$D$371:$AA$371</c:f>
              <c:numCache>
                <c:formatCode>General</c:formatCode>
                <c:ptCount val="24"/>
                <c:pt idx="0">
                  <c:v>321.79333333333329</c:v>
                </c:pt>
                <c:pt idx="1">
                  <c:v>325.84333333333331</c:v>
                </c:pt>
                <c:pt idx="2">
                  <c:v>334.28333333333342</c:v>
                </c:pt>
                <c:pt idx="3">
                  <c:v>335.2299999999999</c:v>
                </c:pt>
                <c:pt idx="4">
                  <c:v>327.89166666666665</c:v>
                </c:pt>
                <c:pt idx="5">
                  <c:v>323.75333333333344</c:v>
                </c:pt>
                <c:pt idx="6">
                  <c:v>317.85833333333329</c:v>
                </c:pt>
                <c:pt idx="7">
                  <c:v>318.54499999999996</c:v>
                </c:pt>
                <c:pt idx="8">
                  <c:v>318.28333333333325</c:v>
                </c:pt>
                <c:pt idx="9">
                  <c:v>314.67166666666668</c:v>
                </c:pt>
                <c:pt idx="10">
                  <c:v>312.24666666666673</c:v>
                </c:pt>
                <c:pt idx="11">
                  <c:v>315.12666666666684</c:v>
                </c:pt>
                <c:pt idx="12">
                  <c:v>308.11666666666667</c:v>
                </c:pt>
                <c:pt idx="13">
                  <c:v>310.09333333333331</c:v>
                </c:pt>
                <c:pt idx="14">
                  <c:v>320.68166666666656</c:v>
                </c:pt>
                <c:pt idx="15">
                  <c:v>320.41666666666663</c:v>
                </c:pt>
                <c:pt idx="16">
                  <c:v>317.53999999999996</c:v>
                </c:pt>
                <c:pt idx="17">
                  <c:v>324.87333333333333</c:v>
                </c:pt>
                <c:pt idx="18">
                  <c:v>330.57333333333338</c:v>
                </c:pt>
                <c:pt idx="19">
                  <c:v>330.29166666666669</c:v>
                </c:pt>
                <c:pt idx="20">
                  <c:v>325.51333333333349</c:v>
                </c:pt>
                <c:pt idx="21">
                  <c:v>331.27333333333337</c:v>
                </c:pt>
                <c:pt idx="22">
                  <c:v>329.64</c:v>
                </c:pt>
                <c:pt idx="23">
                  <c:v>326.31666666666661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7B-4325-9E43-21564482BA66}"/>
            </c:ext>
          </c:extLst>
        </c:ser>
        <c:ser>
          <c:idx val="3"/>
          <c:order val="3"/>
          <c:tx>
            <c:v>متوسط متوسط روزانه</c:v>
          </c:tx>
          <c:spPr>
            <a:ln>
              <a:solidFill>
                <a:schemeClr val="accent3">
                  <a:lumMod val="75000"/>
                </a:schemeClr>
              </a:solidFill>
            </a:ln>
          </c:spPr>
          <c:marker>
            <c:symbol val="none"/>
          </c:marker>
          <c:val>
            <c:numRef>
              <c:f>'95'!$D$372:$AA$372</c:f>
              <c:numCache>
                <c:formatCode>General</c:formatCode>
                <c:ptCount val="24"/>
                <c:pt idx="0">
                  <c:v>304.29599999999999</c:v>
                </c:pt>
                <c:pt idx="1">
                  <c:v>304.29599999999999</c:v>
                </c:pt>
                <c:pt idx="2">
                  <c:v>304.29599999999999</c:v>
                </c:pt>
                <c:pt idx="3">
                  <c:v>304.29599999999999</c:v>
                </c:pt>
                <c:pt idx="4">
                  <c:v>304.29599999999999</c:v>
                </c:pt>
                <c:pt idx="5">
                  <c:v>304.29599999999999</c:v>
                </c:pt>
                <c:pt idx="6">
                  <c:v>304.29599999999999</c:v>
                </c:pt>
                <c:pt idx="7">
                  <c:v>304.29599999999999</c:v>
                </c:pt>
                <c:pt idx="8">
                  <c:v>304.29599999999999</c:v>
                </c:pt>
                <c:pt idx="9">
                  <c:v>304.29599999999999</c:v>
                </c:pt>
                <c:pt idx="10">
                  <c:v>304.29599999999999</c:v>
                </c:pt>
                <c:pt idx="11">
                  <c:v>304.29599999999999</c:v>
                </c:pt>
                <c:pt idx="12">
                  <c:v>304.29599999999999</c:v>
                </c:pt>
                <c:pt idx="13">
                  <c:v>304.29599999999999</c:v>
                </c:pt>
                <c:pt idx="14">
                  <c:v>304.29599999999999</c:v>
                </c:pt>
                <c:pt idx="15">
                  <c:v>304.29599999999999</c:v>
                </c:pt>
                <c:pt idx="16">
                  <c:v>304.29599999999999</c:v>
                </c:pt>
                <c:pt idx="17">
                  <c:v>304.29599999999999</c:v>
                </c:pt>
                <c:pt idx="18">
                  <c:v>304.29599999999999</c:v>
                </c:pt>
                <c:pt idx="19">
                  <c:v>304.29599999999999</c:v>
                </c:pt>
                <c:pt idx="20">
                  <c:v>304.29599999999999</c:v>
                </c:pt>
                <c:pt idx="21">
                  <c:v>304.29599999999999</c:v>
                </c:pt>
                <c:pt idx="22">
                  <c:v>304.29599999999999</c:v>
                </c:pt>
                <c:pt idx="23">
                  <c:v>304.29599999999999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47B-4325-9E43-21564482BA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0687488"/>
        <c:axId val="80689024"/>
      </c:lineChart>
      <c:catAx>
        <c:axId val="80687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0689024"/>
        <c:crosses val="autoZero"/>
        <c:auto val="1"/>
        <c:lblAlgn val="ctr"/>
        <c:lblOffset val="100"/>
        <c:noMultiLvlLbl val="0"/>
      </c:catAx>
      <c:valAx>
        <c:axId val="80689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687488"/>
        <c:crosses val="autoZero"/>
        <c:crossBetween val="between"/>
      </c:valAx>
    </c:plotArea>
    <c:legend>
      <c:legendPos val="l"/>
      <c:layout>
        <c:manualLayout>
          <c:xMode val="edge"/>
          <c:yMode val="edge"/>
          <c:x val="0"/>
          <c:y val="0.61353762029746284"/>
          <c:w val="0.1742574411809994"/>
          <c:h val="0.17292475940507437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fld id="{7DD98A73-1DEA-45B6-909B-353CCE75D1EA}" type="slidenum">
              <a:rPr lang="ar-SA" altLang="fa-IR"/>
              <a:pPr/>
              <a:t>‹#›</a:t>
            </a:fld>
            <a:endParaRPr lang="en-US" alt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fld id="{9DAB22B3-4841-4F40-A7D7-A493ABA4DB9C}" type="slidenum">
              <a:rPr lang="ar-SA" altLang="fa-IR" sz="1200"/>
              <a:pPr algn="l" eaLnBrk="1" hangingPunct="1"/>
              <a:t>2</a:t>
            </a:fld>
            <a:endParaRPr lang="en-US" altLang="fa-IR" sz="1200"/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fld id="{21873E1E-72B1-496D-A0C3-32AFADD669C2}" type="slidenum">
              <a:rPr lang="ar-SA" altLang="fa-IR" sz="1200"/>
              <a:pPr algn="l" eaLnBrk="1" hangingPunct="1"/>
              <a:t>2</a:t>
            </a:fld>
            <a:endParaRPr lang="en-US" altLang="fa-IR" sz="1200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51C2D-4E9A-4BD9-9FC2-38A045DD1B8F}" type="datetimeFigureOut">
              <a:rPr lang="ar-SA"/>
              <a:pPr>
                <a:defRPr/>
              </a:pPr>
              <a:t>03/09/1438</a:t>
            </a:fld>
            <a:endParaRPr lang="en-US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fld id="{1B71E1C7-98EF-4232-A8DF-A98D70C70358}" type="slidenum">
              <a:rPr lang="ar-SA" altLang="fa-IR"/>
              <a:pPr/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8916454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DAE158C-82FD-4F67-AB73-419970D27E53}" type="datetimeFigureOut">
              <a:rPr lang="ar-SA"/>
              <a:pPr>
                <a:defRPr/>
              </a:pPr>
              <a:t>03/09/1438</a:t>
            </a:fld>
            <a:endParaRPr lang="en-US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C64A7F2-FEA5-4AAF-A7D3-AA5AD94C3A96}" type="slidenum">
              <a:rPr lang="ar-SA" altLang="fa-IR"/>
              <a:pPr/>
              <a:t>‹#›</a:t>
            </a:fld>
            <a:endParaRPr lang="en-US" altLang="fa-IR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547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D956B-71A1-4150-8312-90D10215912C}" type="datetimeFigureOut">
              <a:rPr lang="ar-SA"/>
              <a:pPr>
                <a:defRPr/>
              </a:pPr>
              <a:t>03/09/1438</a:t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fld id="{22F628ED-D131-42E0-8D34-2ECDD852A13B}" type="slidenum">
              <a:rPr lang="ar-SA" altLang="fa-IR"/>
              <a:pPr/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9710337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4F7C8-8F20-4898-AC20-675BF3CDD857}" type="datetimeFigureOut">
              <a:rPr lang="ar-SA"/>
              <a:pPr>
                <a:defRPr/>
              </a:pPr>
              <a:t>03/09/1438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84C0D6-A8D6-4011-9F38-B4CCF9039AD5}" type="slidenum">
              <a:rPr lang="ar-SA" altLang="fa-IR"/>
              <a:pPr/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77423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CAB13-410B-43EF-9025-70272B449E2B}" type="datetimeFigureOut">
              <a:rPr lang="ar-SA"/>
              <a:pPr>
                <a:defRPr/>
              </a:pPr>
              <a:t>03/09/1438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B9B595-9B2B-4645-98D3-BBF39E1FBE33}" type="slidenum">
              <a:rPr lang="ar-SA" altLang="fa-IR"/>
              <a:pPr/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590960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8B1AFB3-CB76-4EF0-BE4A-5F2ACBA76444}" type="datetimeFigureOut">
              <a:rPr lang="ar-SA"/>
              <a:pPr>
                <a:defRPr/>
              </a:pPr>
              <a:t>03/09/1438</a:t>
            </a:fld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AC73C1C-1B85-4427-8949-4DF890D68CB5}" type="slidenum">
              <a:rPr lang="ar-SA" altLang="fa-IR"/>
              <a:pPr/>
              <a:t>‹#›</a:t>
            </a:fld>
            <a:endParaRPr lang="en-US" altLang="fa-IR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30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A0445-F5AD-43FA-910D-16212B6E7768}" type="datetimeFigureOut">
              <a:rPr lang="ar-SA"/>
              <a:pPr>
                <a:defRPr/>
              </a:pPr>
              <a:t>03/09/1438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CA2C5E-E27E-4261-AA77-C4DA073EF126}" type="slidenum">
              <a:rPr lang="ar-SA" altLang="fa-IR"/>
              <a:pPr/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04060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traight Connector 17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8" name="Straight Connector 1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9" name="Rectangle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2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11" name="Oval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54F1225-21ED-4A7F-A3E2-B4F7E368463D}" type="datetimeFigureOut">
              <a:rPr lang="ar-SA"/>
              <a:pPr>
                <a:defRPr/>
              </a:pPr>
              <a:t>03/09/1438</a:t>
            </a:fld>
            <a:endParaRPr lang="en-US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964D5D3-A703-4D85-9638-9B6BB4DC9D24}" type="slidenum">
              <a:rPr lang="ar-SA" altLang="fa-IR"/>
              <a:pPr/>
              <a:t>‹#›</a:t>
            </a:fld>
            <a:endParaRPr lang="en-US" altLang="fa-IR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11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Straight Connector 1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8" name="Rectangle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traight Connector 1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Straight Connector 23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C18192A-FEDA-4752-8123-7B3C3DBB8AC7}" type="datetimeFigureOut">
              <a:rPr lang="ar-SA"/>
              <a:pPr>
                <a:defRPr/>
              </a:pPr>
              <a:t>03/09/1438</a:t>
            </a:fld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0C57E0B-9E02-481E-9997-36C9058A33C1}" type="slidenum">
              <a:rPr lang="ar-SA" altLang="fa-IR"/>
              <a:pPr/>
              <a:t>‹#›</a:t>
            </a:fld>
            <a:endParaRPr lang="en-US" altLang="fa-IR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03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4F7B4-49DD-47E9-9F27-4348554ADC36}" type="datetimeFigureOut">
              <a:rPr lang="ar-SA"/>
              <a:pPr>
                <a:defRPr/>
              </a:pPr>
              <a:t>03/09/1438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36DA2-6668-4E1F-BC3F-3BE44679D782}" type="slidenum">
              <a:rPr lang="ar-SA" altLang="fa-IR"/>
              <a:pPr/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4265066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85A92-64DA-422E-903B-452333154FA5}" type="datetimeFigureOut">
              <a:rPr lang="ar-SA"/>
              <a:pPr>
                <a:defRPr/>
              </a:pPr>
              <a:t>03/09/1438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75254-8FCD-4EDB-B9B3-781E442E807C}" type="slidenum">
              <a:rPr lang="ar-SA" altLang="fa-IR"/>
              <a:pPr/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61489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fa-IR" noProof="0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69E4F-8E56-4F5F-B9D9-4CD8D977AA12}" type="datetimeFigureOut">
              <a:rPr lang="ar-SA"/>
              <a:pPr>
                <a:defRPr/>
              </a:pPr>
              <a:t>03/09/1438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081132-D723-4025-A7EC-60211C84F8FB}" type="slidenum">
              <a:rPr lang="ar-SA" altLang="fa-IR"/>
              <a:pPr/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2728470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/>
              <a:t>Click to edit Master text styles</a:t>
            </a:r>
          </a:p>
          <a:p>
            <a:pPr lvl="1"/>
            <a:r>
              <a:rPr lang="en-US" altLang="fa-IR"/>
              <a:t>Second level</a:t>
            </a:r>
          </a:p>
          <a:p>
            <a:pPr lvl="2"/>
            <a:r>
              <a:rPr lang="en-US" altLang="fa-IR"/>
              <a:t>Third level</a:t>
            </a:r>
          </a:p>
          <a:p>
            <a:pPr lvl="3"/>
            <a:r>
              <a:rPr lang="en-US" altLang="fa-IR"/>
              <a:t>Fourth level</a:t>
            </a:r>
          </a:p>
          <a:p>
            <a:pPr lvl="4"/>
            <a:r>
              <a:rPr lang="en-US" altLang="fa-IR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6CA1E33-663B-4D33-8D70-840F87E6AB71}" type="datetimeFigureOut">
              <a:rPr lang="ar-SA"/>
              <a:pPr>
                <a:defRPr/>
              </a:pPr>
              <a:t>03/09/1438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2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4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5B0F4F88-4B81-4E48-A6A0-1C14DE174266}" type="slidenum">
              <a:rPr lang="ar-SA" altLang="fa-IR"/>
              <a:pPr/>
              <a:t>‹#›</a:t>
            </a:fld>
            <a:endParaRPr lang="en-US" alt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45" r:id="rId4"/>
    <p:sldLayoutId id="2147483946" r:id="rId5"/>
    <p:sldLayoutId id="2147483954" r:id="rId6"/>
    <p:sldLayoutId id="2147483947" r:id="rId7"/>
    <p:sldLayoutId id="2147483955" r:id="rId8"/>
    <p:sldLayoutId id="2147483956" r:id="rId9"/>
    <p:sldLayoutId id="2147483948" r:id="rId10"/>
    <p:sldLayoutId id="2147483949" r:id="rId11"/>
    <p:sldLayoutId id="2147483950" r:id="rId12"/>
  </p:sldLayoutIdLst>
  <p:txStyles>
    <p:titleStyle>
      <a:lvl1pPr algn="l" rtl="1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cs typeface="Times New Roman" pitchFamily="18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cs typeface="Times New Roman" pitchFamily="18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cs typeface="Times New Roman" pitchFamily="18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cs typeface="Times New Roman" pitchFamily="18" charset="0"/>
        </a:defRPr>
      </a:lvl9pPr>
    </p:titleStyle>
    <p:bodyStyle>
      <a:lvl1pPr marL="273050" indent="-273050" algn="r" rtl="1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r" rtl="1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r" rtl="1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r" rtl="1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endParaRPr lang="fa-IR" altLang="fa-IR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0"/>
            <a:ext cx="8720138" cy="666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0" y="671513"/>
            <a:ext cx="9144000" cy="4748212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fa-IR" sz="3800" dirty="0">
              <a:solidFill>
                <a:schemeClr val="accent2">
                  <a:lumMod val="75000"/>
                </a:schemeClr>
              </a:solidFill>
              <a:cs typeface="B Titr" pitchFamily="2" charset="-78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fa-IR" sz="3800" dirty="0" err="1">
                <a:solidFill>
                  <a:srgbClr val="00B050"/>
                </a:solidFill>
                <a:cs typeface="B Titr" pitchFamily="2" charset="-78"/>
              </a:rPr>
              <a:t>بسمه</a:t>
            </a:r>
            <a:r>
              <a:rPr lang="fa-IR" sz="3800" dirty="0">
                <a:solidFill>
                  <a:srgbClr val="00B050"/>
                </a:solidFill>
                <a:cs typeface="B Titr" pitchFamily="2" charset="-78"/>
              </a:rPr>
              <a:t> تعالی 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fa-IR" sz="3800" dirty="0">
                <a:solidFill>
                  <a:schemeClr val="accent2">
                    <a:lumMod val="75000"/>
                  </a:schemeClr>
                </a:solidFill>
                <a:cs typeface="B Titr" pitchFamily="2" charset="-78"/>
              </a:rPr>
              <a:t>مروری بر وضعیت صنعت برق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fa-IR" sz="3800" dirty="0">
                <a:solidFill>
                  <a:schemeClr val="accent2">
                    <a:lumMod val="75000"/>
                  </a:schemeClr>
                </a:solidFill>
                <a:cs typeface="B Titr" pitchFamily="2" charset="-78"/>
              </a:rPr>
              <a:t> و پیک سایی تابستان 95</a:t>
            </a:r>
            <a:endParaRPr lang="fa-IR" b="1" dirty="0">
              <a:latin typeface="Times New Roman" pitchFamily="18" charset="0"/>
              <a:ea typeface="Arial" pitchFamily="34" charset="0"/>
              <a:cs typeface="B Nazanin" pitchFamily="2" charset="-78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fa-IR" b="1" dirty="0">
              <a:latin typeface="Times New Roman" pitchFamily="18" charset="0"/>
              <a:ea typeface="Arial" pitchFamily="34" charset="0"/>
              <a:cs typeface="B Nazanin" pitchFamily="2" charset="-78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fa-IR" b="1" dirty="0">
                <a:latin typeface="Times New Roman" pitchFamily="18" charset="0"/>
                <a:ea typeface="Arial" pitchFamily="34" charset="0"/>
                <a:cs typeface="B Nazanin" pitchFamily="2" charset="-78"/>
              </a:rPr>
              <a:t>گروه مدیریت مصرف                                                  خرداد ماه 96</a:t>
            </a:r>
            <a:endParaRPr lang="fa-IR" b="1" dirty="0">
              <a:latin typeface="Times New Roman" pitchFamily="18" charset="0"/>
              <a:ea typeface="Arial" pitchFamily="34" charset="0"/>
              <a:cs typeface="Nazanin" charset="-78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292600"/>
            <a:ext cx="8280400" cy="196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79388" y="333375"/>
            <a:ext cx="9144000" cy="9366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a-IR" sz="4000" dirty="0">
                <a:solidFill>
                  <a:schemeClr val="tx1"/>
                </a:solidFill>
                <a:cs typeface="B Titr" pitchFamily="2" charset="-78"/>
              </a:rPr>
              <a:t>مقایسه مقادیر لحظه پیک کشور سالهای 95-90</a:t>
            </a:r>
            <a:endParaRPr lang="en-US" sz="4000" dirty="0">
              <a:solidFill>
                <a:schemeClr val="tx1"/>
              </a:solidFill>
              <a:cs typeface="B Titr" pitchFamily="2" charset="-78"/>
            </a:endParaRPr>
          </a:p>
        </p:txBody>
      </p:sp>
      <p:graphicFrame>
        <p:nvGraphicFramePr>
          <p:cNvPr id="14553" name="Group 217"/>
          <p:cNvGraphicFramePr>
            <a:graphicFrameLocks noGrp="1"/>
          </p:cNvGraphicFramePr>
          <p:nvPr>
            <p:ph type="tbl" idx="1"/>
          </p:nvPr>
        </p:nvGraphicFramePr>
        <p:xfrm>
          <a:off x="395288" y="2133600"/>
          <a:ext cx="8245475" cy="3343275"/>
        </p:xfrm>
        <a:graphic>
          <a:graphicData uri="http://schemas.openxmlformats.org/drawingml/2006/table">
            <a:tbl>
              <a:tblPr/>
              <a:tblGrid>
                <a:gridCol w="920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2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2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0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13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43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4993">
                <a:tc rowSpan="3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درصد تغییرات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95-94</a:t>
                      </a: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حداکثر نیاز مصرف کشور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0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95/4/30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94/04/20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93/05/04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92/04/26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91/05/24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90/05/12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0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چهارشنبه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شنبه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شنبه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چهارشنبه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سه شنبه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چهارشنبه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روزهفته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03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-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14:50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14:26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15:24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14:43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14:55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14:47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ساعت پیک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018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5%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52692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50178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48798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46331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43337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42248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نیاز مصرف(مگاوات)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79388" y="333375"/>
            <a:ext cx="9144000" cy="9366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a-IR" sz="4000" dirty="0">
                <a:solidFill>
                  <a:schemeClr val="tx1"/>
                </a:solidFill>
                <a:cs typeface="B Titr" pitchFamily="2" charset="-78"/>
              </a:rPr>
              <a:t>مقایسه مقادیر نیاز مصرف استان سالهای 90-95</a:t>
            </a:r>
            <a:endParaRPr lang="en-US" sz="4000" dirty="0">
              <a:solidFill>
                <a:schemeClr val="tx1"/>
              </a:solidFill>
              <a:cs typeface="B Titr" pitchFamily="2" charset="-78"/>
            </a:endParaRPr>
          </a:p>
        </p:txBody>
      </p:sp>
      <p:graphicFrame>
        <p:nvGraphicFramePr>
          <p:cNvPr id="14553" name="Group 217"/>
          <p:cNvGraphicFramePr>
            <a:graphicFrameLocks noGrp="1"/>
          </p:cNvGraphicFramePr>
          <p:nvPr>
            <p:ph type="tbl" idx="1"/>
          </p:nvPr>
        </p:nvGraphicFramePr>
        <p:xfrm>
          <a:off x="395288" y="2060575"/>
          <a:ext cx="8245475" cy="3416300"/>
        </p:xfrm>
        <a:graphic>
          <a:graphicData uri="http://schemas.openxmlformats.org/drawingml/2006/table">
            <a:tbl>
              <a:tblPr/>
              <a:tblGrid>
                <a:gridCol w="920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2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2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0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13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43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77799">
                <a:tc rowSpan="3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درصد تغییرات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95-94</a:t>
                      </a: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حداکثر نیاز مصرف استان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0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95/6/15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94/4/14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93/5/22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92/4/15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91/5/11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90/4/21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0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سه شنبه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یکشنبه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چهارشنبه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شنبه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چهارشنبه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سه شنبه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روزهفته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07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-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20:05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12:25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13:51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20:40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21:10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20:35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ساعت پیک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028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6.4%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1232.5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1158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1180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1074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930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840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نیاز مصرف(مگاوات)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51" marR="91451" marT="45703" marB="457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323" name="TextBox 1"/>
          <p:cNvSpPr txBox="1">
            <a:spLocks noChangeArrowheads="1"/>
          </p:cNvSpPr>
          <p:nvPr/>
        </p:nvSpPr>
        <p:spPr bwMode="auto">
          <a:xfrm>
            <a:off x="323850" y="5516563"/>
            <a:ext cx="78676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a-IR" altLang="fa-IR">
                <a:cs typeface="B Titr" panose="00000700000000000000" pitchFamily="2" charset="-78"/>
              </a:rPr>
              <a:t>پیک نیاز مصرف  استان درسال 95 درتاریخ 95/06/16 درساعت 20:04 اتفاق افتاده است</a:t>
            </a:r>
            <a:r>
              <a:rPr lang="fa-IR" altLang="fa-IR"/>
              <a:t>.</a:t>
            </a:r>
          </a:p>
          <a:p>
            <a:r>
              <a:rPr lang="fa-IR" altLang="fa-IR">
                <a:cs typeface="B Titr" panose="00000700000000000000" pitchFamily="2" charset="-78"/>
              </a:rPr>
              <a:t>ماکزیمم پیک نیاز مصرف روز به میزان1230روز 7 مرداد </a:t>
            </a:r>
          </a:p>
          <a:p>
            <a:r>
              <a:rPr lang="fa-IR" altLang="fa-IR">
                <a:solidFill>
                  <a:srgbClr val="C00000"/>
                </a:solidFill>
                <a:cs typeface="B Titr" panose="00000700000000000000" pitchFamily="2" charset="-78"/>
              </a:rPr>
              <a:t>سهم بار صنایع بزرگ در پیک حدود 40% بوده است.</a:t>
            </a:r>
          </a:p>
          <a:p>
            <a:endParaRPr lang="en-US" altLang="fa-IR">
              <a:cs typeface="B Titr" panose="00000700000000000000" pitchFamily="2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 idx="4294967295"/>
          </p:nvPr>
        </p:nvSpPr>
        <p:spPr>
          <a:xfrm>
            <a:off x="431800" y="-242888"/>
            <a:ext cx="8712200" cy="1143001"/>
          </a:xfrm>
        </p:spPr>
        <p:txBody>
          <a:bodyPr lIns="0" rIns="0" bIns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a-IR" dirty="0" err="1">
                <a:solidFill>
                  <a:schemeClr val="tx1"/>
                </a:solidFill>
                <a:cs typeface="B Titr" pitchFamily="2" charset="-78"/>
              </a:rPr>
              <a:t>مقايسه</a:t>
            </a:r>
            <a:r>
              <a:rPr lang="fa-IR" dirty="0">
                <a:solidFill>
                  <a:schemeClr val="tx1"/>
                </a:solidFill>
                <a:cs typeface="B Titr" pitchFamily="2" charset="-78"/>
              </a:rPr>
              <a:t> </a:t>
            </a:r>
            <a:r>
              <a:rPr lang="fa-IR" dirty="0" err="1">
                <a:solidFill>
                  <a:schemeClr val="tx1"/>
                </a:solidFill>
                <a:cs typeface="B Titr" pitchFamily="2" charset="-78"/>
              </a:rPr>
              <a:t>پيک</a:t>
            </a:r>
            <a:r>
              <a:rPr lang="fa-IR" dirty="0">
                <a:solidFill>
                  <a:schemeClr val="tx1"/>
                </a:solidFill>
                <a:cs typeface="B Titr" pitchFamily="2" charset="-78"/>
              </a:rPr>
              <a:t> بار استان سالهای 87 الی 95</a:t>
            </a:r>
          </a:p>
        </p:txBody>
      </p:sp>
      <p:graphicFrame>
        <p:nvGraphicFramePr>
          <p:cNvPr id="12291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901700" y="1443038"/>
          <a:ext cx="7918450" cy="433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Worksheet" r:id="rId3" imgW="8420100" imgH="4610010" progId="Excel.Sheet.8">
                  <p:embed/>
                </p:oleObj>
              </mc:Choice>
              <mc:Fallback>
                <p:oleObj name="Worksheet" r:id="rId3" imgW="8420100" imgH="4610010" progId="Excel.Sheet.8">
                  <p:embed/>
                  <p:pic>
                    <p:nvPicPr>
                      <p:cNvPr id="0" name="Content Placeholder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1700" y="1443038"/>
                        <a:ext cx="7918450" cy="433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TextBox 3"/>
          <p:cNvSpPr txBox="1">
            <a:spLocks noChangeArrowheads="1"/>
          </p:cNvSpPr>
          <p:nvPr/>
        </p:nvSpPr>
        <p:spPr bwMode="auto">
          <a:xfrm rot="-5548088">
            <a:off x="-794" y="1701007"/>
            <a:ext cx="936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a-IR" altLang="fa-IR"/>
              <a:t>مگاوات</a:t>
            </a:r>
          </a:p>
        </p:txBody>
      </p:sp>
      <p:sp>
        <p:nvSpPr>
          <p:cNvPr id="12293" name="Rectangle 8"/>
          <p:cNvSpPr>
            <a:spLocks noChangeArrowheads="1"/>
          </p:cNvSpPr>
          <p:nvPr/>
        </p:nvSpPr>
        <p:spPr bwMode="auto">
          <a:xfrm>
            <a:off x="4479925" y="32464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fa-I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fa-IR" dirty="0">
                <a:cs typeface="B Titr" pitchFamily="2" charset="-78"/>
              </a:rPr>
              <a:t>مقایسه پیک نیاز مصرف روز 95 و96 تاکنون</a:t>
            </a:r>
          </a:p>
        </p:txBody>
      </p:sp>
      <p:graphicFrame>
        <p:nvGraphicFramePr>
          <p:cNvPr id="4" name="Table Placeholder 3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fa-IR" dirty="0">
                <a:cs typeface="B Titr" pitchFamily="2" charset="-78"/>
              </a:rPr>
              <a:t>مقایسه پیک نیاز مصرف شب 95 و96 تاکنون</a:t>
            </a:r>
            <a:endParaRPr lang="fa-IR" dirty="0"/>
          </a:p>
        </p:txBody>
      </p:sp>
      <p:graphicFrame>
        <p:nvGraphicFramePr>
          <p:cNvPr id="14339" name="Chart 4"/>
          <p:cNvGraphicFramePr>
            <a:graphicFrameLocks noGrp="1"/>
          </p:cNvGraphicFramePr>
          <p:nvPr/>
        </p:nvGraphicFramePr>
        <p:xfrm>
          <a:off x="128588" y="1649413"/>
          <a:ext cx="8382000" cy="412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r:id="rId3" imgW="8382727" imgH="4121253" progId="Excel.Chart.8">
                  <p:embed/>
                </p:oleObj>
              </mc:Choice>
              <mc:Fallback>
                <p:oleObj r:id="rId3" imgW="8382727" imgH="4121253" progId="Excel.Chart.8">
                  <p:embed/>
                  <p:pic>
                    <p:nvPicPr>
                      <p:cNvPr id="0" name="Chart 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8" y="1649413"/>
                        <a:ext cx="8382000" cy="4125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fa-IR"/>
          </a:p>
        </p:txBody>
      </p:sp>
      <p:sp>
        <p:nvSpPr>
          <p:cNvPr id="15363" name="Table Placeholder 2"/>
          <p:cNvSpPr>
            <a:spLocks noGrp="1" noTextEdit="1"/>
          </p:cNvSpPr>
          <p:nvPr>
            <p:ph type="tbl" idx="1"/>
          </p:nvPr>
        </p:nvSpPr>
        <p:spPr/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280988"/>
            <a:ext cx="8896350" cy="629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175" y="40481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fa-IR" sz="2400" dirty="0">
                <a:cs typeface="B Titr" pitchFamily="2" charset="-78"/>
              </a:rPr>
              <a:t>تراز نامه امکانات و نیازهای برق در اوج بار روزانه تابستان96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675"/>
            <a:ext cx="8964613" cy="466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a-IR" sz="2000" dirty="0">
                <a:cs typeface="B Titr" pitchFamily="2" charset="-78"/>
              </a:rPr>
              <a:t>مقایسه منحنی تداوم بار کشور از 15 خرداد تا 15 شهریور با فرض رشد6% برای سال 96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1188"/>
            <a:ext cx="8172450" cy="443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1692275" y="333375"/>
            <a:ext cx="61928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a-IR" altLang="fa-IR" sz="3600">
                <a:cs typeface="B Titr" panose="00000700000000000000" pitchFamily="2" charset="-78"/>
              </a:rPr>
              <a:t>طرحهای پیک سایی تابستان 95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-84138" y="1460500"/>
            <a:ext cx="8904288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fa-IR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B Titr" pitchFamily="2" charset="-78"/>
              </a:rPr>
              <a:t>1)طرح تعطیلات وتعمیرات</a:t>
            </a:r>
            <a:r>
              <a:rPr lang="fa-IR" sz="3600" dirty="0">
                <a:solidFill>
                  <a:schemeClr val="tx1">
                    <a:lumMod val="65000"/>
                    <a:lumOff val="35000"/>
                  </a:schemeClr>
                </a:solidFill>
                <a:cs typeface="B Titr" pitchFamily="2" charset="-78"/>
              </a:rPr>
              <a:t>95</a:t>
            </a:r>
          </a:p>
          <a:p>
            <a:pPr>
              <a:defRPr/>
            </a:pPr>
            <a:r>
              <a:rPr lang="fa-IR" sz="3600" dirty="0">
                <a:solidFill>
                  <a:schemeClr val="tx1">
                    <a:lumMod val="65000"/>
                    <a:lumOff val="35000"/>
                  </a:schemeClr>
                </a:solidFill>
                <a:cs typeface="B Titr" pitchFamily="2" charset="-78"/>
              </a:rPr>
              <a:t>2)طرح استفاده از مولد </a:t>
            </a:r>
            <a:r>
              <a:rPr lang="fa-IR" sz="3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B Titr" pitchFamily="2" charset="-78"/>
              </a:rPr>
              <a:t>اضطراري</a:t>
            </a:r>
            <a:endParaRPr lang="fa-IR" sz="3600" dirty="0">
              <a:solidFill>
                <a:schemeClr val="tx1">
                  <a:lumMod val="65000"/>
                  <a:lumOff val="35000"/>
                </a:schemeClr>
              </a:solidFill>
              <a:cs typeface="B Titr" pitchFamily="2" charset="-78"/>
            </a:endParaRPr>
          </a:p>
          <a:p>
            <a:pPr>
              <a:defRPr/>
            </a:pPr>
            <a:r>
              <a:rPr lang="fa-IR" sz="3600" dirty="0">
                <a:solidFill>
                  <a:schemeClr val="tx1">
                    <a:lumMod val="65000"/>
                    <a:lumOff val="35000"/>
                  </a:schemeClr>
                </a:solidFill>
                <a:cs typeface="B Titr" pitchFamily="2" charset="-78"/>
              </a:rPr>
              <a:t>3)طرح ذخیره عملیاتی </a:t>
            </a:r>
            <a:r>
              <a:rPr lang="fa-IR" sz="3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B Titr" pitchFamily="2" charset="-78"/>
              </a:rPr>
              <a:t>صنايع</a:t>
            </a:r>
            <a:endParaRPr lang="fa-IR" sz="3600" dirty="0">
              <a:solidFill>
                <a:schemeClr val="tx1">
                  <a:lumMod val="65000"/>
                  <a:lumOff val="35000"/>
                </a:schemeClr>
              </a:solidFill>
              <a:cs typeface="B Titr" pitchFamily="2" charset="-78"/>
            </a:endParaRPr>
          </a:p>
          <a:p>
            <a:pPr>
              <a:defRPr/>
            </a:pPr>
            <a:r>
              <a:rPr lang="fa-IR" sz="3600" dirty="0">
                <a:solidFill>
                  <a:schemeClr val="tx1">
                    <a:lumMod val="65000"/>
                    <a:lumOff val="35000"/>
                  </a:schemeClr>
                </a:solidFill>
                <a:cs typeface="B Titr" pitchFamily="2" charset="-78"/>
              </a:rPr>
              <a:t>4)طرح افزایش ساعات پیک درتابستان95</a:t>
            </a:r>
          </a:p>
          <a:p>
            <a:pPr>
              <a:defRPr/>
            </a:pPr>
            <a:endParaRPr lang="fa-IR" dirty="0">
              <a:cs typeface="B Titr" pitchFamily="2" charset="-78"/>
            </a:endParaRPr>
          </a:p>
          <a:p>
            <a:pPr>
              <a:defRPr/>
            </a:pPr>
            <a:endParaRPr lang="fa-IR" dirty="0">
              <a:cs typeface="B Titr" pitchFamily="2" charset="-78"/>
            </a:endParaRPr>
          </a:p>
          <a:p>
            <a:pPr>
              <a:defRPr/>
            </a:pPr>
            <a:endParaRPr lang="fa-IR" dirty="0"/>
          </a:p>
        </p:txBody>
      </p:sp>
      <p:sp>
        <p:nvSpPr>
          <p:cNvPr id="16388" name="Rectangle 1"/>
          <p:cNvSpPr>
            <a:spLocks noChangeArrowheads="1"/>
          </p:cNvSpPr>
          <p:nvPr/>
        </p:nvSpPr>
        <p:spPr bwMode="auto">
          <a:xfrm>
            <a:off x="300038" y="4600575"/>
            <a:ext cx="81359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a-IR" altLang="fa-IR" sz="2400">
                <a:solidFill>
                  <a:srgbClr val="FF0000"/>
                </a:solidFill>
                <a:cs typeface="B Titr" panose="00000700000000000000" pitchFamily="2" charset="-78"/>
              </a:rPr>
              <a:t>81 مگاوات همکاری صنایع در روز پیک کشور</a:t>
            </a:r>
          </a:p>
          <a:p>
            <a:pPr eaLnBrk="1" hangingPunct="1"/>
            <a:r>
              <a:rPr lang="fa-IR" altLang="fa-IR" sz="2400">
                <a:solidFill>
                  <a:srgbClr val="FF0000"/>
                </a:solidFill>
                <a:cs typeface="B Titr" panose="00000700000000000000" pitchFamily="2" charset="-78"/>
              </a:rPr>
              <a:t>142 مگاوات ماکزیمم همکاری صنایع در20 تیر</a:t>
            </a:r>
          </a:p>
          <a:p>
            <a:pPr eaLnBrk="1" hangingPunct="1"/>
            <a:r>
              <a:rPr lang="fa-IR" altLang="fa-IR" sz="2400">
                <a:solidFill>
                  <a:srgbClr val="FF0000"/>
                </a:solidFill>
                <a:cs typeface="B Titr" panose="00000700000000000000" pitchFamily="2" charset="-78"/>
              </a:rPr>
              <a:t>تولید 1600مگاوات ساعت مولد چادرملو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a-IR" dirty="0">
                <a:cs typeface="B Titr" pitchFamily="2" charset="-78"/>
              </a:rPr>
              <a:t>نمودار همکاری در طرح ذخیره عملیاتی سال95</a:t>
            </a:r>
          </a:p>
        </p:txBody>
      </p:sp>
      <p:graphicFrame>
        <p:nvGraphicFramePr>
          <p:cNvPr id="19459" name="Chart 4"/>
          <p:cNvGraphicFramePr>
            <a:graphicFrameLocks/>
          </p:cNvGraphicFramePr>
          <p:nvPr/>
        </p:nvGraphicFramePr>
        <p:xfrm>
          <a:off x="323850" y="1700213"/>
          <a:ext cx="8310563" cy="355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r:id="rId3" imgW="8309568" imgH="3560373" progId="Excel.Chart.8">
                  <p:embed/>
                </p:oleObj>
              </mc:Choice>
              <mc:Fallback>
                <p:oleObj r:id="rId3" imgW="8309568" imgH="3560373" progId="Excel.Chart.8">
                  <p:embed/>
                  <p:pic>
                    <p:nvPicPr>
                      <p:cNvPr id="0" name="Char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700213"/>
                        <a:ext cx="8310563" cy="3557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Curved Connector 6"/>
          <p:cNvCxnSpPr/>
          <p:nvPr/>
        </p:nvCxnSpPr>
        <p:spPr>
          <a:xfrm rot="16200000" flipV="1">
            <a:off x="4140200" y="3644900"/>
            <a:ext cx="1008063" cy="144463"/>
          </a:xfrm>
          <a:prstGeom prst="curvedConnector3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19138" y="5373688"/>
            <a:ext cx="74533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a-IR" altLang="fa-IR" b="1">
                <a:solidFill>
                  <a:srgbClr val="00B0F0"/>
                </a:solidFill>
                <a:cs typeface="B Zar" panose="00000400000000000000" pitchFamily="2" charset="-78"/>
              </a:rPr>
              <a:t>مجموع همکاری صنایع شرکت کننده: 164 ساعت</a:t>
            </a:r>
          </a:p>
          <a:p>
            <a:pPr eaLnBrk="1" hangingPunct="1"/>
            <a:r>
              <a:rPr lang="fa-IR" altLang="fa-IR" b="1">
                <a:solidFill>
                  <a:srgbClr val="00B0F0"/>
                </a:solidFill>
                <a:cs typeface="B Zar" panose="00000400000000000000" pitchFamily="2" charset="-78"/>
              </a:rPr>
              <a:t>کاهش 70مگاوات روز پیک شبکه سراسری و ماکزیمم 142 مگاوات</a:t>
            </a:r>
          </a:p>
          <a:p>
            <a:pPr eaLnBrk="1" hangingPunct="1"/>
            <a:r>
              <a:rPr lang="fa-IR" altLang="fa-IR" b="1">
                <a:solidFill>
                  <a:srgbClr val="00B0F0"/>
                </a:solidFill>
                <a:cs typeface="B Zar" panose="00000400000000000000" pitchFamily="2" charset="-78"/>
              </a:rPr>
              <a:t>پاداش پرداخت شده:3.2میلیارد تومان</a:t>
            </a:r>
          </a:p>
          <a:p>
            <a:pPr eaLnBrk="1" hangingPunct="1"/>
            <a:r>
              <a:rPr lang="fa-IR" altLang="fa-IR" b="1">
                <a:solidFill>
                  <a:srgbClr val="C00000"/>
                </a:solidFill>
                <a:cs typeface="B Zar" panose="00000400000000000000" pitchFamily="2" charset="-78"/>
              </a:rPr>
              <a:t>5000مگاوات ساعت کاهش مصرف انرژی صنایع ،کمتر از 0.2%مصرف سالانه صنایع بزرگ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7875"/>
          </a:xfrm>
        </p:spPr>
        <p:txBody>
          <a:bodyPr/>
          <a:lstStyle/>
          <a:p>
            <a:pPr algn="ctr" eaLnBrk="1" hangingPunct="1">
              <a:defRPr/>
            </a:pPr>
            <a:r>
              <a:rPr lang="fa-IR" dirty="0">
                <a:cs typeface="B Titr" pitchFamily="2" charset="-78"/>
              </a:rPr>
              <a:t>همکاری ذخیره عملیاتی کل کشور</a:t>
            </a:r>
          </a:p>
        </p:txBody>
      </p:sp>
      <p:pic>
        <p:nvPicPr>
          <p:cNvPr id="2048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38" y="1547813"/>
            <a:ext cx="5419725" cy="376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fa-IR" b="1" dirty="0">
                <a:cs typeface="B Titr" pitchFamily="2" charset="-78"/>
              </a:rPr>
              <a:t>نتایج  اجرای طرح ذخیره عملیاتی در کشور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" y="1619250"/>
            <a:ext cx="2925763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619250"/>
            <a:ext cx="2228850" cy="437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619250"/>
            <a:ext cx="2755900" cy="425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a-IR" dirty="0">
                <a:cs typeface="B Titr" pitchFamily="2" charset="-78"/>
              </a:rPr>
              <a:t>2)</a:t>
            </a:r>
            <a:r>
              <a:rPr lang="fa-IR" dirty="0" err="1">
                <a:cs typeface="B Titr" pitchFamily="2" charset="-78"/>
              </a:rPr>
              <a:t>عملكرد</a:t>
            </a:r>
            <a:r>
              <a:rPr lang="fa-IR" dirty="0">
                <a:cs typeface="B Titr" pitchFamily="2" charset="-78"/>
              </a:rPr>
              <a:t> طرح </a:t>
            </a:r>
            <a:r>
              <a:rPr lang="fa-IR" dirty="0" err="1">
                <a:cs typeface="B Titr" pitchFamily="2" charset="-78"/>
              </a:rPr>
              <a:t>تعطيلات</a:t>
            </a:r>
            <a:r>
              <a:rPr lang="fa-IR" dirty="0">
                <a:cs typeface="B Titr" pitchFamily="2" charset="-78"/>
              </a:rPr>
              <a:t> و </a:t>
            </a:r>
            <a:r>
              <a:rPr lang="fa-IR" dirty="0" err="1">
                <a:cs typeface="B Titr" pitchFamily="2" charset="-78"/>
              </a:rPr>
              <a:t>تعميرات</a:t>
            </a:r>
            <a:endParaRPr lang="en-US" dirty="0">
              <a:cs typeface="B Titr" pitchFamily="2" charset="-78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1476375" y="2636838"/>
          <a:ext cx="6335713" cy="211455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67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7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31">
                <a:tc>
                  <a:txBody>
                    <a:bodyPr/>
                    <a:lstStyle/>
                    <a:p>
                      <a:pPr rtl="1"/>
                      <a:r>
                        <a:rPr lang="fa-IR" sz="2000" b="1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تعداد صنایع همکار</a:t>
                      </a:r>
                    </a:p>
                  </a:txBody>
                  <a:tcPr marL="91426" marR="91426" marT="45716" marB="4571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b="1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4</a:t>
                      </a:r>
                    </a:p>
                  </a:txBody>
                  <a:tcPr marL="91426" marR="91426" marT="45716" marB="4571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044">
                <a:tc>
                  <a:txBody>
                    <a:bodyPr/>
                    <a:lstStyle/>
                    <a:p>
                      <a:pPr rtl="1"/>
                      <a:r>
                        <a:rPr lang="fa-IR" sz="2000" b="1" dirty="0" err="1">
                          <a:cs typeface="B Zar" pitchFamily="2" charset="-78"/>
                        </a:rPr>
                        <a:t>ماکزیمم</a:t>
                      </a:r>
                      <a:r>
                        <a:rPr lang="fa-IR" sz="2000" b="1" baseline="0" dirty="0">
                          <a:cs typeface="B Zar" pitchFamily="2" charset="-78"/>
                        </a:rPr>
                        <a:t> همکاری  در پیک</a:t>
                      </a:r>
                      <a:endParaRPr lang="fa-IR" sz="2000" b="1" dirty="0">
                        <a:cs typeface="B Zar" pitchFamily="2" charset="-78"/>
                      </a:endParaRPr>
                    </a:p>
                  </a:txBody>
                  <a:tcPr marL="91426" marR="91426" marT="45716" marB="4571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b="1" dirty="0">
                          <a:cs typeface="B Zar" pitchFamily="2" charset="-78"/>
                        </a:rPr>
                        <a:t>11</a:t>
                      </a:r>
                    </a:p>
                  </a:txBody>
                  <a:tcPr marL="91426" marR="91426" marT="45716" marB="4571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044">
                <a:tc>
                  <a:txBody>
                    <a:bodyPr/>
                    <a:lstStyle/>
                    <a:p>
                      <a:pPr rtl="1"/>
                      <a:r>
                        <a:rPr lang="fa-IR" sz="2000" b="1" dirty="0">
                          <a:cs typeface="B Zar" pitchFamily="2" charset="-78"/>
                        </a:rPr>
                        <a:t>انرژی صرفه جویی شده(</a:t>
                      </a:r>
                      <a:r>
                        <a:rPr lang="en-US" sz="2000" b="1" dirty="0" err="1">
                          <a:cs typeface="B Zar" pitchFamily="2" charset="-78"/>
                        </a:rPr>
                        <a:t>mwh</a:t>
                      </a:r>
                      <a:r>
                        <a:rPr lang="fa-IR" sz="2000" b="1" dirty="0">
                          <a:cs typeface="B Zar" pitchFamily="2" charset="-78"/>
                        </a:rPr>
                        <a:t>)</a:t>
                      </a:r>
                    </a:p>
                  </a:txBody>
                  <a:tcPr marL="91426" marR="91426" marT="45716" marB="4571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b="1" dirty="0">
                          <a:cs typeface="B Zar" pitchFamily="2" charset="-78"/>
                        </a:rPr>
                        <a:t>6800</a:t>
                      </a:r>
                    </a:p>
                  </a:txBody>
                  <a:tcPr marL="91426" marR="91426" marT="45716" marB="4571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31">
                <a:tc>
                  <a:txBody>
                    <a:bodyPr/>
                    <a:lstStyle/>
                    <a:p>
                      <a:pPr rtl="1"/>
                      <a:r>
                        <a:rPr lang="fa-IR" sz="2000" b="1" dirty="0">
                          <a:cs typeface="B Zar" pitchFamily="2" charset="-78"/>
                        </a:rPr>
                        <a:t>پاداش ( میلیون تومان)</a:t>
                      </a:r>
                    </a:p>
                  </a:txBody>
                  <a:tcPr marL="91426" marR="91426" marT="45716" marB="4571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b="1" dirty="0">
                          <a:cs typeface="B Zar" pitchFamily="2" charset="-78"/>
                        </a:rPr>
                        <a:t>833</a:t>
                      </a:r>
                    </a:p>
                  </a:txBody>
                  <a:tcPr marL="91426" marR="91426" marT="45716" marB="4571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050" cy="1143000"/>
          </a:xfrm>
        </p:spPr>
        <p:txBody>
          <a:bodyPr/>
          <a:lstStyle/>
          <a:p>
            <a:pPr>
              <a:defRPr/>
            </a:pPr>
            <a:r>
              <a:rPr lang="fa-IR" sz="2400" dirty="0">
                <a:cs typeface="B Titr" pitchFamily="2" charset="-78"/>
              </a:rPr>
              <a:t>کاهش نیاز مصرف </a:t>
            </a:r>
            <a:r>
              <a:rPr lang="fa-IR" sz="2400" dirty="0" err="1">
                <a:cs typeface="B Titr" pitchFamily="2" charset="-78"/>
              </a:rPr>
              <a:t>شیکه</a:t>
            </a:r>
            <a:r>
              <a:rPr lang="fa-IR" sz="2400" dirty="0">
                <a:cs typeface="B Titr" pitchFamily="2" charset="-78"/>
              </a:rPr>
              <a:t> سراسری در اثر اجرای برنامه تعطیلات و تعمیرات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3238"/>
            <a:ext cx="8172450" cy="4760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537"/>
          </a:xfrm>
        </p:spPr>
        <p:txBody>
          <a:bodyPr/>
          <a:lstStyle/>
          <a:p>
            <a:pPr algn="ctr">
              <a:defRPr/>
            </a:pPr>
            <a:r>
              <a:rPr lang="fa-IR" sz="2400" dirty="0">
                <a:cs typeface="B Titr" pitchFamily="2" charset="-78"/>
              </a:rPr>
              <a:t>کاهش نیاز  مصرف شبکه سراسری در روز پیک30تیر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96975"/>
            <a:ext cx="7845425" cy="441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39750" y="115888"/>
            <a:ext cx="7200900" cy="8651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a-IR" sz="3200" dirty="0">
                <a:solidFill>
                  <a:schemeClr val="tx1"/>
                </a:solidFill>
                <a:cs typeface="B Titr" pitchFamily="2" charset="-78"/>
              </a:rPr>
              <a:t>3)طرح استفاده از مولد </a:t>
            </a:r>
            <a:r>
              <a:rPr lang="fa-IR" sz="3200" dirty="0" err="1">
                <a:solidFill>
                  <a:schemeClr val="tx1"/>
                </a:solidFill>
                <a:cs typeface="B Titr" pitchFamily="2" charset="-78"/>
              </a:rPr>
              <a:t>اضطراري</a:t>
            </a:r>
            <a:r>
              <a:rPr lang="fa-IR" sz="3200" dirty="0">
                <a:solidFill>
                  <a:schemeClr val="tx1"/>
                </a:solidFill>
                <a:cs typeface="B Titr" pitchFamily="2" charset="-78"/>
              </a:rPr>
              <a:t> </a:t>
            </a:r>
            <a:r>
              <a:rPr lang="fa-IR" sz="3200" dirty="0" err="1">
                <a:solidFill>
                  <a:schemeClr val="tx1"/>
                </a:solidFill>
                <a:cs typeface="B Titr" pitchFamily="2" charset="-78"/>
              </a:rPr>
              <a:t>صنايع</a:t>
            </a:r>
            <a:r>
              <a:rPr lang="fa-IR" sz="3200" dirty="0">
                <a:solidFill>
                  <a:schemeClr val="tx1"/>
                </a:solidFill>
                <a:cs typeface="B Titr" pitchFamily="2" charset="-78"/>
              </a:rPr>
              <a:t>(</a:t>
            </a:r>
            <a:r>
              <a:rPr lang="fa-IR" sz="3200" dirty="0" err="1">
                <a:solidFill>
                  <a:schemeClr val="tx1"/>
                </a:solidFill>
                <a:cs typeface="B Titr" pitchFamily="2" charset="-78"/>
              </a:rPr>
              <a:t>چادرملو</a:t>
            </a:r>
            <a:r>
              <a:rPr lang="fa-IR" sz="3200" dirty="0">
                <a:solidFill>
                  <a:schemeClr val="tx1"/>
                </a:solidFill>
                <a:cs typeface="B Titr" pitchFamily="2" charset="-78"/>
              </a:rPr>
              <a:t>)</a:t>
            </a:r>
            <a:endParaRPr lang="en-US" sz="3200" dirty="0">
              <a:solidFill>
                <a:schemeClr val="tx1"/>
              </a:solidFill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sz="quarter" idx="1"/>
          </p:nvPr>
        </p:nvGraphicFramePr>
        <p:xfrm>
          <a:off x="1692275" y="1412875"/>
          <a:ext cx="5256213" cy="935038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7017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7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7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6469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تعداد روز همکاری</a:t>
                      </a:r>
                      <a:endParaRPr lang="fa-IR" sz="1400" b="1" i="0" u="none" strike="noStrike" dirty="0">
                        <a:solidFill>
                          <a:schemeClr val="tx1"/>
                        </a:solidFill>
                        <a:effectLst/>
                        <a:latin typeface="B Nazanin"/>
                      </a:endParaRPr>
                    </a:p>
                  </a:txBody>
                  <a:tcPr marL="5215" marR="5215" marT="5209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متوسط</a:t>
                      </a:r>
                      <a:r>
                        <a:rPr lang="fa-IR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a-IR" sz="14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مگاوات</a:t>
                      </a:r>
                      <a:r>
                        <a:rPr lang="fa-IR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تولیدی</a:t>
                      </a:r>
                      <a:endParaRPr lang="fa-IR" sz="1400" b="1" i="0" u="none" strike="noStrike" dirty="0">
                        <a:solidFill>
                          <a:schemeClr val="tx1"/>
                        </a:solidFill>
                        <a:effectLst/>
                        <a:latin typeface="B Nazanin"/>
                      </a:endParaRPr>
                    </a:p>
                  </a:txBody>
                  <a:tcPr marL="5215" marR="5215" marT="5209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مگاوات</a:t>
                      </a:r>
                      <a:r>
                        <a:rPr lang="fa-I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ساعت تولیدی</a:t>
                      </a:r>
                      <a:endParaRPr lang="fa-IR" sz="1400" b="1" i="0" u="none" strike="noStrike" dirty="0">
                        <a:solidFill>
                          <a:schemeClr val="tx1"/>
                        </a:solidFill>
                        <a:effectLst/>
                        <a:latin typeface="B Nazanin"/>
                      </a:endParaRPr>
                    </a:p>
                  </a:txBody>
                  <a:tcPr marL="5215" marR="5215" marT="5209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569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fa-IR" sz="1400" b="1" i="0" u="none" strike="noStrike" dirty="0">
                        <a:solidFill>
                          <a:schemeClr val="tx1"/>
                        </a:solidFill>
                        <a:effectLst/>
                        <a:latin typeface="B Nazanin"/>
                      </a:endParaRPr>
                    </a:p>
                  </a:txBody>
                  <a:tcPr marL="5215" marR="5215" marT="5209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25.0</a:t>
                      </a:r>
                      <a:endParaRPr lang="fa-IR" sz="1400" b="1" i="0" u="none" strike="noStrike">
                        <a:solidFill>
                          <a:schemeClr val="tx1"/>
                        </a:solidFill>
                        <a:effectLst/>
                        <a:latin typeface="B Nazanin"/>
                      </a:endParaRPr>
                    </a:p>
                  </a:txBody>
                  <a:tcPr marL="5215" marR="5215" marT="5209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1600</a:t>
                      </a:r>
                      <a:endParaRPr lang="fa-IR" sz="1400" b="1" i="0" u="none" strike="noStrike" dirty="0">
                        <a:solidFill>
                          <a:schemeClr val="tx1"/>
                        </a:solidFill>
                        <a:effectLst/>
                        <a:latin typeface="B Nazanin"/>
                      </a:endParaRPr>
                    </a:p>
                  </a:txBody>
                  <a:tcPr marL="5215" marR="5215" marT="5209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617" name="Chart 5"/>
          <p:cNvGraphicFramePr>
            <a:graphicFrameLocks noGrp="1"/>
          </p:cNvGraphicFramePr>
          <p:nvPr/>
        </p:nvGraphicFramePr>
        <p:xfrm>
          <a:off x="920750" y="2586038"/>
          <a:ext cx="6942138" cy="384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8" r:id="rId3" imgW="6943946" imgH="3846909" progId="Excel.Chart.8">
                  <p:embed/>
                </p:oleObj>
              </mc:Choice>
              <mc:Fallback>
                <p:oleObj r:id="rId3" imgW="6943946" imgH="3846909" progId="Excel.Chart.8">
                  <p:embed/>
                  <p:pic>
                    <p:nvPicPr>
                      <p:cNvPr id="0" name="Chart 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0" y="2586038"/>
                        <a:ext cx="6942138" cy="384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11188" y="-34925"/>
            <a:ext cx="7467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a-IR" dirty="0">
                <a:solidFill>
                  <a:schemeClr val="tx1"/>
                </a:solidFill>
                <a:cs typeface="B Titr" pitchFamily="2" charset="-78"/>
              </a:rPr>
              <a:t>4)طرح افزایش ساعات پیک </a:t>
            </a:r>
            <a:r>
              <a:rPr lang="fa-IR" dirty="0" err="1">
                <a:solidFill>
                  <a:schemeClr val="tx1"/>
                </a:solidFill>
                <a:cs typeface="B Titr" pitchFamily="2" charset="-78"/>
              </a:rPr>
              <a:t>درتابستان</a:t>
            </a:r>
            <a:endParaRPr lang="fa-IR" dirty="0">
              <a:solidFill>
                <a:schemeClr val="tx1"/>
              </a:solidFill>
              <a:cs typeface="B Titr" pitchFamily="2" charset="-78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sz="quarter" idx="1"/>
          </p:nvPr>
        </p:nvSpPr>
        <p:spPr>
          <a:xfrm>
            <a:off x="468313" y="1196975"/>
            <a:ext cx="8147050" cy="4525963"/>
          </a:xfrm>
        </p:spPr>
        <p:txBody>
          <a:bodyPr/>
          <a:lstStyle/>
          <a:p>
            <a:pPr algn="just" eaLnBrk="1" hangingPunct="1"/>
            <a:r>
              <a:rPr lang="fa-IR" altLang="fa-IR" sz="4000">
                <a:cs typeface="B Nazanin" panose="00000400000000000000" pitchFamily="2" charset="-78"/>
              </a:rPr>
              <a:t>افزایش ساعات پیک صنایع بالاي 10مگاوات درماه های تیر ومرداد به 8 ساعت(</a:t>
            </a:r>
            <a:r>
              <a:rPr lang="fa-IR" altLang="fa-IR" sz="4000">
                <a:solidFill>
                  <a:srgbClr val="FF0000"/>
                </a:solidFill>
                <a:cs typeface="B Nazanin" panose="00000400000000000000" pitchFamily="2" charset="-78"/>
              </a:rPr>
              <a:t>از ساعت 12الی 17 و20 الی 23</a:t>
            </a:r>
            <a:r>
              <a:rPr lang="fa-IR" altLang="fa-IR" sz="4000">
                <a:cs typeface="B Nazanin" panose="00000400000000000000" pitchFamily="2" charset="-78"/>
              </a:rPr>
              <a:t>) وکاهش زمان پیک درماههای آذروآبان به صفر برای رسیدن به میانگین 1460 ساعت پیک درکل سال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a-IR" sz="2800" dirty="0">
                <a:cs typeface="B Titr" pitchFamily="2" charset="-78"/>
              </a:rPr>
              <a:t>مقایسه متوسط مجموع بار24ساعتی صنایع بزرگ در سه بازه مختلف قبل و بعد از اجرای طرح های مدیریت بار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2"/>
          </p:nvPr>
        </p:nvGraphicFramePr>
        <p:xfrm>
          <a:off x="395536" y="1700808"/>
          <a:ext cx="8208912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a-IR" dirty="0">
                <a:solidFill>
                  <a:schemeClr val="tx1"/>
                </a:solidFill>
                <a:cs typeface="B Titr" pitchFamily="2" charset="-78"/>
              </a:rPr>
              <a:t>برنامه های پیک سایی 96</a:t>
            </a:r>
          </a:p>
        </p:txBody>
      </p:sp>
      <p:sp>
        <p:nvSpPr>
          <p:cNvPr id="28675" name="Content Placeholder 3"/>
          <p:cNvSpPr>
            <a:spLocks noGrp="1"/>
          </p:cNvSpPr>
          <p:nvPr>
            <p:ph sz="quarter" idx="1"/>
          </p:nvPr>
        </p:nvSpPr>
        <p:spPr>
          <a:xfrm>
            <a:off x="179388" y="1600200"/>
            <a:ext cx="8507412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fa-IR" altLang="fa-IR" sz="3200" b="1">
                <a:cs typeface="B Nazanin" panose="00000400000000000000" pitchFamily="2" charset="-78"/>
              </a:rPr>
              <a:t>1- اجرای </a:t>
            </a:r>
            <a:r>
              <a:rPr lang="fa-IR" altLang="fa-IR" sz="3200" b="1">
                <a:solidFill>
                  <a:srgbClr val="FF0000"/>
                </a:solidFill>
                <a:cs typeface="B Nazanin" panose="00000400000000000000" pitchFamily="2" charset="-78"/>
              </a:rPr>
              <a:t>طرح </a:t>
            </a:r>
            <a:r>
              <a:rPr lang="en-US" altLang="fa-IR" sz="3200" b="1">
                <a:solidFill>
                  <a:srgbClr val="FF0000"/>
                </a:solidFill>
                <a:cs typeface="B Nazanin" panose="00000400000000000000" pitchFamily="2" charset="-78"/>
              </a:rPr>
              <a:t>tou</a:t>
            </a:r>
            <a:r>
              <a:rPr lang="fa-IR" altLang="fa-IR" sz="3200" b="1">
                <a:solidFill>
                  <a:srgbClr val="FF0000"/>
                </a:solidFill>
                <a:cs typeface="B Nazanin" panose="00000400000000000000" pitchFamily="2" charset="-78"/>
              </a:rPr>
              <a:t> با جابجایی ساعات پیک/افزایش ساعات پیک  </a:t>
            </a:r>
            <a:r>
              <a:rPr lang="fa-IR" altLang="fa-IR" sz="3200" b="1">
                <a:cs typeface="B Nazanin" panose="00000400000000000000" pitchFamily="2" charset="-78"/>
              </a:rPr>
              <a:t>برای صنایع درماه های تیر ومرداد( </a:t>
            </a:r>
          </a:p>
          <a:p>
            <a:pPr marL="0" indent="0" eaLnBrk="1" hangingPunct="1">
              <a:buFontTx/>
              <a:buNone/>
            </a:pPr>
            <a:r>
              <a:rPr lang="fa-IR" altLang="fa-IR" sz="3200" b="1">
                <a:cs typeface="B Nazanin" panose="00000400000000000000" pitchFamily="2" charset="-78"/>
              </a:rPr>
              <a:t>2- اجرای </a:t>
            </a:r>
            <a:r>
              <a:rPr lang="fa-IR" altLang="fa-IR" sz="3200" b="1">
                <a:solidFill>
                  <a:srgbClr val="FF0000"/>
                </a:solidFill>
                <a:cs typeface="B Nazanin" panose="00000400000000000000" pitchFamily="2" charset="-78"/>
              </a:rPr>
              <a:t>طرح ذخیره عملیاتی صنایع </a:t>
            </a:r>
            <a:r>
              <a:rPr lang="fa-IR" altLang="fa-IR" sz="3200" b="1">
                <a:cs typeface="B Nazanin" panose="00000400000000000000" pitchFamily="2" charset="-78"/>
              </a:rPr>
              <a:t>با صنایع بزرگ</a:t>
            </a:r>
          </a:p>
          <a:p>
            <a:pPr marL="0" indent="0" eaLnBrk="1" hangingPunct="1">
              <a:buFontTx/>
              <a:buNone/>
            </a:pPr>
            <a:r>
              <a:rPr lang="fa-IR" altLang="fa-IR" sz="3200" b="1">
                <a:cs typeface="B Nazanin" panose="00000400000000000000" pitchFamily="2" charset="-78"/>
              </a:rPr>
              <a:t> 3- اجرای برنامه </a:t>
            </a:r>
            <a:r>
              <a:rPr lang="fa-IR" altLang="fa-IR" sz="3200" b="1">
                <a:solidFill>
                  <a:srgbClr val="FF0000"/>
                </a:solidFill>
                <a:cs typeface="B Nazanin" panose="00000400000000000000" pitchFamily="2" charset="-78"/>
              </a:rPr>
              <a:t>کاهش یا قطع برنامه ریزی شده </a:t>
            </a:r>
            <a:r>
              <a:rPr lang="fa-IR" altLang="fa-IR" sz="3200" b="1">
                <a:cs typeface="B Nazanin" panose="00000400000000000000" pitchFamily="2" charset="-78"/>
              </a:rPr>
              <a:t>صنایع </a:t>
            </a:r>
            <a:endParaRPr lang="en-US" altLang="fa-IR" sz="3200" b="1">
              <a:cs typeface="B Nazanin" panose="00000400000000000000" pitchFamily="2" charset="-78"/>
            </a:endParaRPr>
          </a:p>
          <a:p>
            <a:pPr marL="0" indent="0" eaLnBrk="1" hangingPunct="1">
              <a:buFontTx/>
              <a:buNone/>
            </a:pPr>
            <a:r>
              <a:rPr lang="fa-IR" altLang="fa-IR" sz="3200" b="1">
                <a:cs typeface="B Nazanin" panose="00000400000000000000" pitchFamily="2" charset="-78"/>
              </a:rPr>
              <a:t>4- استفاده از </a:t>
            </a:r>
            <a:r>
              <a:rPr lang="fa-IR" altLang="fa-IR" sz="3200" b="1">
                <a:solidFill>
                  <a:srgbClr val="FF0000"/>
                </a:solidFill>
                <a:cs typeface="B Nazanin" panose="00000400000000000000" pitchFamily="2" charset="-78"/>
              </a:rPr>
              <a:t>نیروگاه چادرملو </a:t>
            </a:r>
            <a:r>
              <a:rPr lang="fa-IR" altLang="fa-IR" sz="3200" b="1">
                <a:cs typeface="B Nazanin" panose="00000400000000000000" pitchFamily="2" charset="-78"/>
              </a:rPr>
              <a:t>وهماهنگی وپیگیری تامین سوخت آن نیروگاه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/>
          </p:cNvSpPr>
          <p:nvPr>
            <p:ph type="body" idx="4294967295"/>
          </p:nvPr>
        </p:nvSpPr>
        <p:spPr>
          <a:xfrm>
            <a:off x="0" y="1268413"/>
            <a:ext cx="7693025" cy="3724275"/>
          </a:xfrm>
        </p:spPr>
        <p:txBody>
          <a:bodyPr/>
          <a:lstStyle/>
          <a:p>
            <a:pPr marL="365125" indent="-255588" algn="ctr" eaLnBrk="1" hangingPunct="1">
              <a:buFont typeface="Wingdings 3" panose="05040102010807070707" pitchFamily="18" charset="2"/>
              <a:buChar char=""/>
            </a:pPr>
            <a:endParaRPr lang="fa-IR" altLang="fa-IR" sz="6600">
              <a:cs typeface="B Titr" panose="00000700000000000000" pitchFamily="2" charset="-78"/>
            </a:endParaRPr>
          </a:p>
          <a:p>
            <a:pPr marL="365125" indent="-255588" algn="ctr" eaLnBrk="1" hangingPunct="1">
              <a:buFont typeface="Wingdings" panose="05000000000000000000" pitchFamily="2" charset="2"/>
              <a:buNone/>
            </a:pPr>
            <a:r>
              <a:rPr lang="fa-IR" altLang="fa-IR" sz="8800">
                <a:solidFill>
                  <a:srgbClr val="0F42E5"/>
                </a:solidFill>
                <a:cs typeface="B Titr" panose="00000700000000000000" pitchFamily="2" charset="-78"/>
              </a:rPr>
              <a:t>با تشكر</a:t>
            </a:r>
            <a:endParaRPr lang="en-US" altLang="fa-IR" sz="8800">
              <a:solidFill>
                <a:srgbClr val="0F42E5"/>
              </a:solidFill>
              <a:cs typeface="B Titr" panose="00000700000000000000" pitchFamily="2" charset="-7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33363"/>
            <a:ext cx="5041900" cy="639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2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Oriel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riel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Oriel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riel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2359</TotalTime>
  <Words>513</Words>
  <Application>Microsoft Office PowerPoint</Application>
  <PresentationFormat>On-screen Show (4:3)</PresentationFormat>
  <Paragraphs>125</Paragraphs>
  <Slides>23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Arial</vt:lpstr>
      <vt:lpstr>Century Schoolbook</vt:lpstr>
      <vt:lpstr>Times New Roman</vt:lpstr>
      <vt:lpstr>Wingdings</vt:lpstr>
      <vt:lpstr>Wingdings 2</vt:lpstr>
      <vt:lpstr>B Titr</vt:lpstr>
      <vt:lpstr>B Nazanin</vt:lpstr>
      <vt:lpstr>Nazanin</vt:lpstr>
      <vt:lpstr>B Zar</vt:lpstr>
      <vt:lpstr>Wingdings 3</vt:lpstr>
      <vt:lpstr>Oriel</vt:lpstr>
      <vt:lpstr>Microsoft Excel 97-2003 Worksheet</vt:lpstr>
      <vt:lpstr>Microsoft Excel Chart</vt:lpstr>
      <vt:lpstr>PowerPoint Presentation</vt:lpstr>
      <vt:lpstr>PowerPoint Presentation</vt:lpstr>
      <vt:lpstr>مقایسه مقادیر لحظه پیک کشور سالهای 95-90</vt:lpstr>
      <vt:lpstr>مقایسه مقادیر نیاز مصرف استان سالهای 90-95</vt:lpstr>
      <vt:lpstr>مقايسه پيک بار استان سالهای 87 الی 95</vt:lpstr>
      <vt:lpstr>مقایسه پیک نیاز مصرف روز 95 و96 تاکنون</vt:lpstr>
      <vt:lpstr>مقایسه پیک نیاز مصرف شب 95 و96 تاکنون</vt:lpstr>
      <vt:lpstr>PowerPoint Presentation</vt:lpstr>
      <vt:lpstr>تراز نامه امکانات و نیازهای برق در اوج بار روزانه تابستان96</vt:lpstr>
      <vt:lpstr>مقایسه منحنی تداوم بار کشور از 15 خرداد تا 15 شهریور با فرض رشد6% برای سال 96</vt:lpstr>
      <vt:lpstr>PowerPoint Presentation</vt:lpstr>
      <vt:lpstr>نمودار همکاری در طرح ذخیره عملیاتی سال95</vt:lpstr>
      <vt:lpstr>همکاری ذخیره عملیاتی کل کشور</vt:lpstr>
      <vt:lpstr>نتایج  اجرای طرح ذخیره عملیاتی در کشور</vt:lpstr>
      <vt:lpstr>2)عملكرد طرح تعطيلات و تعميرات</vt:lpstr>
      <vt:lpstr>کاهش نیاز مصرف شیکه سراسری در اثر اجرای برنامه تعطیلات و تعمیرات</vt:lpstr>
      <vt:lpstr>کاهش نیاز  مصرف شبکه سراسری در روز پیک30تیر</vt:lpstr>
      <vt:lpstr>3)طرح استفاده از مولد اضطراري صنايع(چادرملو)</vt:lpstr>
      <vt:lpstr>4)طرح افزایش ساعات پیک درتابستان</vt:lpstr>
      <vt:lpstr>مقایسه متوسط مجموع بار24ساعتی صنایع بزرگ در سه بازه مختلف قبل و بعد از اجرای طرح های مدیریت بار</vt:lpstr>
      <vt:lpstr>برنامه های پیک سایی 96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zareih</dc:creator>
  <cp:lastModifiedBy>Mostafa Tabatabaeipur</cp:lastModifiedBy>
  <cp:revision>167</cp:revision>
  <dcterms:created xsi:type="dcterms:W3CDTF">2009-08-05T04:25:48Z</dcterms:created>
  <dcterms:modified xsi:type="dcterms:W3CDTF">2017-05-28T08:17:04Z</dcterms:modified>
</cp:coreProperties>
</file>